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61695" y="2171700"/>
            <a:ext cx="2286000" cy="2286000"/>
          </a:xfrm>
          <a:prstGeom prst="roundRect">
            <a:avLst>
              <a:gd name="adj" fmla="val 2000"/>
            </a:avLst>
          </a:prstGeom>
          <a:noFill/>
          <a:ln w="50800">
            <a:solidFill>
              <a:srgbClr val="3B82F6"/>
            </a:solidFill>
            <a:prstDash val="solid"/>
          </a:ln>
        </p:spPr>
      </p:sp>
      <p:pic>
        <p:nvPicPr>
          <p:cNvPr id="20" name="Image 0" descr="https://page.gensparksite.com/slides_images/66c22866c7b894f36e74f8e9a377db45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00100" y="2210105"/>
            <a:ext cx="2210105" cy="2210105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6073445" y="1795882"/>
            <a:ext cx="3134563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CHAYAN ASLI</a:t>
            </a:r>
            <a:endParaRPr lang="en-US" sz="3600" dirty="0"/>
          </a:p>
        </p:txBody>
      </p:sp>
      <p:sp>
        <p:nvSpPr>
          <p:cNvPr id="22" name="Shape 19"/>
          <p:cNvSpPr/>
          <p:nvPr/>
        </p:nvSpPr>
        <p:spPr>
          <a:xfrm>
            <a:off x="7010705" y="2585923"/>
            <a:ext cx="914400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010351" y="2890418"/>
            <a:ext cx="3129077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Comprehensive Profile</a:t>
            </a:r>
            <a:endParaRPr lang="en-US" sz="2200" dirty="0"/>
          </a:p>
        </p:txBody>
      </p:sp>
      <p:sp>
        <p:nvSpPr>
          <p:cNvPr id="24" name="Text 21"/>
          <p:cNvSpPr txBox="1"/>
          <p:nvPr/>
        </p:nvSpPr>
        <p:spPr>
          <a:xfrm>
            <a:off x="4014216" y="3662172"/>
            <a:ext cx="7058254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data-driven profile of a Swiss-born AI entrepreneur, investor, and hedge fund leader pioneering in capital markets, Web3, and Deep Tech.</a:t>
            </a:r>
            <a:endParaRPr lang="en-US" sz="1500" dirty="0"/>
          </a:p>
        </p:txBody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795114" y="4767682"/>
            <a:ext cx="152705" cy="152705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5023714" y="4729277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Finance</a:t>
            </a:r>
            <a:endParaRPr lang="en-US" sz="1200" dirty="0"/>
          </a:p>
        </p:txBody>
      </p:sp>
      <p:pic>
        <p:nvPicPr>
          <p:cNvPr id="27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884164" y="4767682"/>
            <a:ext cx="152705" cy="152705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6112764" y="4729277"/>
            <a:ext cx="11146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Technology</a:t>
            </a:r>
            <a:endParaRPr lang="en-US" sz="1200" dirty="0"/>
          </a:p>
        </p:txBody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180" b="-180"/>
          <a:stretch/>
        </p:blipFill>
        <p:spPr>
          <a:xfrm>
            <a:off x="7412126" y="4767682"/>
            <a:ext cx="190195" cy="152705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7679131" y="4729277"/>
            <a:ext cx="905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Blockchain</a:t>
            </a:r>
            <a:endParaRPr lang="en-US" sz="12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00" b="-100"/>
          <a:stretch/>
        </p:blipFill>
        <p:spPr>
          <a:xfrm>
            <a:off x="8769096" y="4767682"/>
            <a:ext cx="114300" cy="152705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8959291" y="4729277"/>
            <a:ext cx="1295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Venture Building</a:t>
            </a:r>
            <a:endParaRPr lang="en-US" sz="1200" dirty="0"/>
          </a:p>
        </p:txBody>
      </p:sp>
      <p:sp>
        <p:nvSpPr>
          <p:cNvPr id="33" name="Text 26"/>
          <p:cNvSpPr txBox="1"/>
          <p:nvPr/>
        </p:nvSpPr>
        <p:spPr>
          <a:xfrm>
            <a:off x="5753405" y="4233672"/>
            <a:ext cx="78638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2025-09-30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09905" y="1028700"/>
            <a:ext cx="375361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EXECUTIVE SUMMARY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609905" y="1619402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905" y="1886407"/>
            <a:ext cx="5296205" cy="1981505"/>
          </a:xfrm>
          <a:prstGeom prst="roundRect">
            <a:avLst>
              <a:gd name="adj" fmla="val 8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48" r="-1648" t="0" b="0"/>
          <a:stretch/>
        </p:blipFill>
        <p:spPr>
          <a:xfrm>
            <a:off x="838505" y="2157070"/>
            <a:ext cx="171907" cy="190195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609905" y="4095598"/>
            <a:ext cx="5296205" cy="1371600"/>
          </a:xfrm>
          <a:prstGeom prst="roundRect">
            <a:avLst>
              <a:gd name="adj" fmla="val 1852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286500" y="1886407"/>
            <a:ext cx="5296205" cy="1676095"/>
          </a:xfrm>
          <a:prstGeom prst="roundRect">
            <a:avLst>
              <a:gd name="adj" fmla="val 1240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86307" y="2104949"/>
            <a:ext cx="952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PROFILE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1152144" y="4315054"/>
            <a:ext cx="12481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1067105" y="2495398"/>
            <a:ext cx="23152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Swiss-born tech entrepreneur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1067105" y="2800807"/>
            <a:ext cx="19623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Founder &amp; CEO of Vestun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067105" y="3105302"/>
            <a:ext cx="3581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Former athlete, fitness &amp; calisthenics enthusiast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067105" y="3409798"/>
            <a:ext cx="26106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Jewish heritage, has lived in Israel</a:t>
            </a:r>
            <a:endParaRPr lang="en-US" sz="1200" dirty="0"/>
          </a:p>
        </p:txBody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38505" y="4367174"/>
            <a:ext cx="237744" cy="190195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1067105" y="5009998"/>
            <a:ext cx="43626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M.S. Banking &amp; Finance, IFZ Lucerne University (2017-2018)</a:t>
            </a:r>
            <a:endParaRPr lang="en-US" sz="1200" dirty="0"/>
          </a:p>
        </p:txBody>
      </p:sp>
      <p:pic>
        <p:nvPicPr>
          <p:cNvPr id="33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515100" y="2157070"/>
            <a:ext cx="190195" cy="190195"/>
          </a:xfrm>
          <a:prstGeom prst="rect">
            <a:avLst/>
          </a:prstGeom>
        </p:spPr>
      </p:pic>
      <p:sp>
        <p:nvSpPr>
          <p:cNvPr id="34" name="Shape 29"/>
          <p:cNvSpPr/>
          <p:nvPr/>
        </p:nvSpPr>
        <p:spPr>
          <a:xfrm>
            <a:off x="6286500" y="3791102"/>
            <a:ext cx="5296205" cy="1981505"/>
          </a:xfrm>
          <a:prstGeom prst="roundRect">
            <a:avLst>
              <a:gd name="adj" fmla="val 887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6782105" y="2104949"/>
            <a:ext cx="1600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PROFESSIONAL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6734556" y="4009644"/>
            <a:ext cx="26389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PHILOSOPHY &amp; APPROACH</a:t>
            </a:r>
            <a:endParaRPr lang="en-US" sz="1500" dirty="0"/>
          </a:p>
        </p:txBody>
      </p:sp>
      <p:sp>
        <p:nvSpPr>
          <p:cNvPr id="37" name="Text 32"/>
          <p:cNvSpPr txBox="1"/>
          <p:nvPr/>
        </p:nvSpPr>
        <p:spPr>
          <a:xfrm>
            <a:off x="1067105" y="470550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B.A. Economics &amp; M.S. Finance, University of Neuchâtel (2016)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6743700" y="2495398"/>
            <a:ext cx="38962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12+ years in hedge funds &amp; investment management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6743700" y="2800807"/>
            <a:ext cx="3810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Launched first quantamental AI hedge fund in 2019</a:t>
            </a:r>
            <a:endParaRPr lang="en-US" sz="1200" dirty="0"/>
          </a:p>
        </p:txBody>
      </p:sp>
      <p:sp>
        <p:nvSpPr>
          <p:cNvPr id="40" name="Text 35"/>
          <p:cNvSpPr txBox="1"/>
          <p:nvPr/>
        </p:nvSpPr>
        <p:spPr>
          <a:xfrm>
            <a:off x="6743700" y="3105302"/>
            <a:ext cx="37536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Early cryptocurrency investor &amp; advisor since 2016</a:t>
            </a:r>
            <a:endParaRPr lang="en-US" sz="1200" dirty="0"/>
          </a:p>
        </p:txBody>
      </p:sp>
      <p:pic>
        <p:nvPicPr>
          <p:cNvPr id="4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515100" y="4062679"/>
            <a:ext cx="142646" cy="190195"/>
          </a:xfrm>
          <a:prstGeom prst="rect">
            <a:avLst/>
          </a:prstGeom>
        </p:spPr>
      </p:pic>
      <p:sp>
        <p:nvSpPr>
          <p:cNvPr id="42" name="Text 36"/>
          <p:cNvSpPr txBox="1"/>
          <p:nvPr/>
        </p:nvSpPr>
        <p:spPr>
          <a:xfrm>
            <a:off x="6743700" y="4401007"/>
            <a:ext cx="2543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Self-described contrarian thinker</a:t>
            </a:r>
            <a:endParaRPr lang="en-US" sz="1200" dirty="0"/>
          </a:p>
        </p:txBody>
      </p:sp>
      <p:sp>
        <p:nvSpPr>
          <p:cNvPr id="43" name="Text 37"/>
          <p:cNvSpPr txBox="1"/>
          <p:nvPr/>
        </p:nvSpPr>
        <p:spPr>
          <a:xfrm>
            <a:off x="6743700" y="4705502"/>
            <a:ext cx="32104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Focus on AI, DeepTech, Web3 &amp; Blockchain</a:t>
            </a:r>
            <a:endParaRPr lang="en-US" sz="1200" dirty="0"/>
          </a:p>
        </p:txBody>
      </p:sp>
      <p:sp>
        <p:nvSpPr>
          <p:cNvPr id="44" name="Text 38"/>
          <p:cNvSpPr txBox="1"/>
          <p:nvPr/>
        </p:nvSpPr>
        <p:spPr>
          <a:xfrm>
            <a:off x="6743700" y="5009998"/>
            <a:ext cx="22960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"Problems are opportunities"</a:t>
            </a:r>
            <a:endParaRPr lang="en-US" sz="1200" dirty="0"/>
          </a:p>
        </p:txBody>
      </p:sp>
      <p:sp>
        <p:nvSpPr>
          <p:cNvPr id="45" name="Text 39"/>
          <p:cNvSpPr txBox="1"/>
          <p:nvPr/>
        </p:nvSpPr>
        <p:spPr>
          <a:xfrm>
            <a:off x="6743700" y="5315407"/>
            <a:ext cx="3096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Values productive stress &amp; independence</a:t>
            </a:r>
            <a:endParaRPr lang="en-US" sz="1200" dirty="0"/>
          </a:p>
        </p:txBody>
      </p:sp>
      <p:pic>
        <p:nvPicPr>
          <p:cNvPr id="46" name="Image 4" descr="preencoded.png">    </p:cNvPr>
          <p:cNvPicPr>
            <a:picLocks noChangeAspect="1"/>
          </p:cNvPicPr>
          <p:nvPr/>
        </p:nvPicPr>
        <p:blipFill>
          <a:blip r:embed="rId5"/>
          <a:srcRect l="-837" r="-837" t="0" b="0"/>
          <a:stretch/>
        </p:blipFill>
        <p:spPr>
          <a:xfrm>
            <a:off x="3423514" y="5076749"/>
            <a:ext cx="152705" cy="133502"/>
          </a:xfrm>
          <a:prstGeom prst="rect">
            <a:avLst/>
          </a:prstGeom>
        </p:spPr>
      </p:pic>
      <p:sp>
        <p:nvSpPr>
          <p:cNvPr id="47" name="Text 40"/>
          <p:cNvSpPr txBox="1"/>
          <p:nvPr/>
        </p:nvSpPr>
        <p:spPr>
          <a:xfrm>
            <a:off x="3652114" y="5048402"/>
            <a:ext cx="13478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Strategy</a:t>
            </a:r>
            <a:endParaRPr lang="en-US" sz="1000" dirty="0"/>
          </a:p>
        </p:txBody>
      </p:sp>
      <p:pic>
        <p:nvPicPr>
          <p:cNvPr id="48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352898" y="5076749"/>
            <a:ext cx="171907" cy="133502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5600700" y="5048402"/>
            <a:ext cx="9765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Technology</a:t>
            </a:r>
            <a:endParaRPr lang="en-US" sz="1000" dirty="0"/>
          </a:p>
        </p:txBody>
      </p:sp>
      <p:pic>
        <p:nvPicPr>
          <p:cNvPr id="50" name="Image 6" descr="preencoded.png">    </p:cNvPr>
          <p:cNvPicPr>
            <a:picLocks noChangeAspect="1"/>
          </p:cNvPicPr>
          <p:nvPr/>
        </p:nvPicPr>
        <p:blipFill>
          <a:blip r:embed="rId7"/>
          <a:srcRect l="-837" r="-837" t="0" b="0"/>
          <a:stretch/>
        </p:blipFill>
        <p:spPr>
          <a:xfrm>
            <a:off x="6928409" y="5076749"/>
            <a:ext cx="152705" cy="133502"/>
          </a:xfrm>
          <a:prstGeom prst="rect">
            <a:avLst/>
          </a:prstGeom>
        </p:spPr>
      </p:pic>
      <p:sp>
        <p:nvSpPr>
          <p:cNvPr id="51" name="Text 42"/>
          <p:cNvSpPr txBox="1"/>
          <p:nvPr/>
        </p:nvSpPr>
        <p:spPr>
          <a:xfrm>
            <a:off x="7157009" y="5048402"/>
            <a:ext cx="7955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Blockchain</a:t>
            </a:r>
            <a:endParaRPr lang="en-US" sz="1000" dirty="0"/>
          </a:p>
        </p:txBody>
      </p:sp>
      <p:pic>
        <p:nvPicPr>
          <p:cNvPr id="52" name="Image 7" descr="preencoded.png">    </p:cNvPr>
          <p:cNvPicPr>
            <a:picLocks noChangeAspect="1"/>
          </p:cNvPicPr>
          <p:nvPr/>
        </p:nvPicPr>
        <p:blipFill>
          <a:blip r:embed="rId8"/>
          <a:srcRect l="-1507" r="-1507" t="0" b="0"/>
          <a:stretch/>
        </p:blipFill>
        <p:spPr>
          <a:xfrm>
            <a:off x="8300923" y="5076749"/>
            <a:ext cx="171907" cy="133502"/>
          </a:xfrm>
          <a:prstGeom prst="rect">
            <a:avLst/>
          </a:prstGeom>
        </p:spPr>
      </p:pic>
      <p:sp>
        <p:nvSpPr>
          <p:cNvPr id="53" name="Text 43"/>
          <p:cNvSpPr txBox="1"/>
          <p:nvPr/>
        </p:nvSpPr>
        <p:spPr>
          <a:xfrm>
            <a:off x="8548726" y="5048402"/>
            <a:ext cx="15480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Philanthropic Activities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6163056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PERSONAL BACKGROUND &amp; ORIGINS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48" r="-1648" t="0" b="0"/>
          <a:stretch/>
        </p:blipFill>
        <p:spPr>
          <a:xfrm>
            <a:off x="685800" y="1567282"/>
            <a:ext cx="171907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72007" y="1514246"/>
            <a:ext cx="26389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HERITAGE &amp; BACKGROUND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3381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Swiss-born entrepreneur with Jewish heritage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43059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Has lived in Israel, connecting deeply with his cultural roots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28200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Currently based in Zurich, Switzerland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independence, resilience, and contrarian thinking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73152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34390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FITNESS &amp; ATHLETIC BACKGROUND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37435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Former athlete with particular focus on calisthenics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41440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Continues fitness regimen as part of personal philosophy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3419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Applies athletic discipline to business ventures</a:t>
            </a:r>
            <a:endParaRPr lang="en-US" sz="1200" dirty="0"/>
          </a:p>
        </p:txBody>
      </p:sp>
      <p:sp>
        <p:nvSpPr>
          <p:cNvPr id="41" name="Shape 37"/>
          <p:cNvSpPr/>
          <p:nvPr/>
        </p:nvSpPr>
        <p:spPr>
          <a:xfrm>
            <a:off x="8076895" y="1295705"/>
            <a:ext cx="36576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05495" y="1567282"/>
            <a:ext cx="142646" cy="190195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8563356" y="1514246"/>
            <a:ext cx="16770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PRINCIPLES</a:t>
            </a:r>
            <a:endParaRPr lang="en-US" sz="1500" dirty="0"/>
          </a:p>
        </p:txBody>
      </p:sp>
      <p:sp>
        <p:nvSpPr>
          <p:cNvPr id="44" name="Text 39"/>
          <p:cNvSpPr txBox="1"/>
          <p:nvPr/>
        </p:nvSpPr>
        <p:spPr>
          <a:xfrm>
            <a:off x="85340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8700516" y="1943100"/>
            <a:ext cx="22101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85340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700516" y="228600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Embraces productive stress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5340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700516" y="2628900"/>
            <a:ext cx="21534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independent thinking</a:t>
            </a:r>
            <a:endParaRPr lang="en-US" sz="1200" dirty="0"/>
          </a:p>
        </p:txBody>
      </p:sp>
      <p:sp>
        <p:nvSpPr>
          <p:cNvPr id="50" name="Shape 45"/>
          <p:cNvSpPr/>
          <p:nvPr/>
        </p:nvSpPr>
        <p:spPr>
          <a:xfrm>
            <a:off x="8076895" y="3314700"/>
            <a:ext cx="3657600" cy="1676095"/>
          </a:xfrm>
          <a:prstGeom prst="roundRect">
            <a:avLst>
              <a:gd name="adj" fmla="val 124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3586277"/>
            <a:ext cx="237744" cy="190195"/>
          </a:xfrm>
          <a:prstGeom prst="rect">
            <a:avLst/>
          </a:prstGeom>
        </p:spPr>
      </p:pic>
      <p:sp>
        <p:nvSpPr>
          <p:cNvPr id="52" name="Text 46"/>
          <p:cNvSpPr txBox="1"/>
          <p:nvPr/>
        </p:nvSpPr>
        <p:spPr>
          <a:xfrm>
            <a:off x="8658454" y="3534156"/>
            <a:ext cx="15718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SOCIAL IMPACT</a:t>
            </a:r>
            <a:endParaRPr lang="en-US" sz="1500" dirty="0"/>
          </a:p>
        </p:txBody>
      </p:sp>
      <p:sp>
        <p:nvSpPr>
          <p:cNvPr id="53" name="Text 47"/>
          <p:cNvSpPr txBox="1"/>
          <p:nvPr/>
        </p:nvSpPr>
        <p:spPr>
          <a:xfrm>
            <a:off x="8534095" y="3962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4" name="Text 48"/>
          <p:cNvSpPr txBox="1"/>
          <p:nvPr/>
        </p:nvSpPr>
        <p:spPr>
          <a:xfrm>
            <a:off x="8700516" y="3962095"/>
            <a:ext cx="19723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Volunteer work since 2019</a:t>
            </a:r>
            <a:endParaRPr lang="en-US" sz="1200" dirty="0"/>
          </a:p>
        </p:txBody>
      </p:sp>
      <p:sp>
        <p:nvSpPr>
          <p:cNvPr id="55" name="Text 49"/>
          <p:cNvSpPr txBox="1"/>
          <p:nvPr/>
        </p:nvSpPr>
        <p:spPr>
          <a:xfrm>
            <a:off x="85340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8700516" y="4304995"/>
            <a:ext cx="28767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Focus: disabilities, orphans, education, medical care</a:t>
            </a:r>
            <a:endParaRPr lang="en-US" sz="1200" dirty="0"/>
          </a:p>
        </p:txBody>
      </p:sp>
      <p:pic>
        <p:nvPicPr>
          <p:cNvPr id="57" name="Image 4" descr="preencoded.png">    </p:cNvPr>
          <p:cNvPicPr>
            <a:picLocks noChangeAspect="1"/>
          </p:cNvPicPr>
          <p:nvPr/>
        </p:nvPicPr>
        <p:blipFill>
          <a:blip r:embed="rId5"/>
          <a:srcRect l="-2512" r="-2512" t="0" b="0"/>
          <a:stretch/>
        </p:blipFill>
        <p:spPr>
          <a:xfrm>
            <a:off x="457200" y="5705856"/>
            <a:ext cx="105156" cy="133502"/>
          </a:xfrm>
          <a:prstGeom prst="rect">
            <a:avLst/>
          </a:prstGeom>
        </p:spPr>
      </p:pic>
      <p:sp>
        <p:nvSpPr>
          <p:cNvPr id="58" name="Text 51"/>
          <p:cNvSpPr txBox="1"/>
          <p:nvPr/>
        </p:nvSpPr>
        <p:spPr>
          <a:xfrm>
            <a:off x="638251" y="5676595"/>
            <a:ext cx="18626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Based in Zurich, Switzerland</a:t>
            </a:r>
            <a:endParaRPr lang="en-US" sz="1000" dirty="0"/>
          </a:p>
        </p:txBody>
      </p:sp>
      <p:pic>
        <p:nvPicPr>
          <p:cNvPr id="59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018227" y="5705856"/>
            <a:ext cx="171907" cy="133502"/>
          </a:xfrm>
          <a:prstGeom prst="rect">
            <a:avLst/>
          </a:prstGeom>
        </p:spPr>
      </p:pic>
      <p:sp>
        <p:nvSpPr>
          <p:cNvPr id="60" name="Text 52"/>
          <p:cNvSpPr txBox="1"/>
          <p:nvPr/>
        </p:nvSpPr>
        <p:spPr>
          <a:xfrm>
            <a:off x="5266030" y="5676595"/>
            <a:ext cx="168158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Multicultural Background</a:t>
            </a:r>
            <a:endParaRPr lang="en-US" sz="1000" dirty="0"/>
          </a:p>
        </p:txBody>
      </p:sp>
      <p:pic>
        <p:nvPicPr>
          <p:cNvPr id="61" name="Image 6" descr="preencoded.png">    </p:cNvPr>
          <p:cNvPicPr>
            <a:picLocks noChangeAspect="1"/>
          </p:cNvPicPr>
          <p:nvPr/>
        </p:nvPicPr>
        <p:blipFill>
          <a:blip r:embed="rId7"/>
          <a:srcRect l="-1507" r="-1507" t="0" b="0"/>
          <a:stretch/>
        </p:blipFill>
        <p:spPr>
          <a:xfrm>
            <a:off x="9463126" y="5705856"/>
            <a:ext cx="171907" cy="133502"/>
          </a:xfrm>
          <a:prstGeom prst="rect">
            <a:avLst/>
          </a:prstGeom>
        </p:spPr>
      </p:pic>
      <p:sp>
        <p:nvSpPr>
          <p:cNvPr id="62" name="Text 53"/>
          <p:cNvSpPr txBox="1"/>
          <p:nvPr/>
        </p:nvSpPr>
        <p:spPr>
          <a:xfrm>
            <a:off x="9710928" y="5676595"/>
            <a:ext cx="21296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Fitness &amp; Calisthenics Enthusiast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419161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EDUCATIONAL JOURNEY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0295" y="1514246"/>
            <a:ext cx="27340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UNIVERSITY OF NEUCHÂTEL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2839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Bachelor's degree in Economics (2016)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2457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Master's degree in Finance (2016)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067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Developed foundational knowledge in financial markets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3543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 on economic theory and financial analysis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28483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ACADEMIC FOCUS AREAS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32296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Financial markets and investment strategies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25338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Economic theory and applications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24487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Banking systems and regulations</a:t>
            </a:r>
            <a:endParaRPr lang="en-US" sz="1200" dirty="0"/>
          </a:p>
        </p:txBody>
      </p:sp>
      <p:sp>
        <p:nvSpPr>
          <p:cNvPr id="41" name="Shape 37"/>
          <p:cNvSpPr/>
          <p:nvPr/>
        </p:nvSpPr>
        <p:spPr>
          <a:xfrm>
            <a:off x="6248095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76695" y="1567282"/>
            <a:ext cx="237744" cy="190195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6829654" y="1514246"/>
            <a:ext cx="42958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LUCERNE UNIVERSITY OF APPLIED SCIENCES</a:t>
            </a:r>
            <a:endParaRPr lang="en-US" sz="1500" dirty="0"/>
          </a:p>
        </p:txBody>
      </p:sp>
      <p:sp>
        <p:nvSpPr>
          <p:cNvPr id="44" name="Text 39"/>
          <p:cNvSpPr txBox="1"/>
          <p:nvPr/>
        </p:nvSpPr>
        <p:spPr>
          <a:xfrm>
            <a:off x="678210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6947611" y="1943100"/>
            <a:ext cx="2848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Institute of Financial Services Zug (IFZ)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678210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6947611" y="2286000"/>
            <a:ext cx="32580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Master's in Banking and Finance (2017-2018)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678210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6947611" y="2628900"/>
            <a:ext cx="28200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Advanced training in financial services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678210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6947611" y="2971800"/>
            <a:ext cx="2981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Specialized in modern banking practices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6248095" y="3657600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3929177"/>
            <a:ext cx="190195" cy="190195"/>
          </a:xfrm>
          <a:prstGeom prst="rect">
            <a:avLst/>
          </a:prstGeom>
        </p:spPr>
      </p:pic>
      <p:sp>
        <p:nvSpPr>
          <p:cNvPr id="54" name="Text 48"/>
          <p:cNvSpPr txBox="1"/>
          <p:nvPr/>
        </p:nvSpPr>
        <p:spPr>
          <a:xfrm>
            <a:off x="6782105" y="3877056"/>
            <a:ext cx="25813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ENTREPRENEURIAL PIVOT</a:t>
            </a:r>
            <a:endParaRPr lang="en-US" sz="1500" dirty="0"/>
          </a:p>
        </p:txBody>
      </p:sp>
      <p:sp>
        <p:nvSpPr>
          <p:cNvPr id="55" name="Text 49"/>
          <p:cNvSpPr txBox="1"/>
          <p:nvPr/>
        </p:nvSpPr>
        <p:spPr>
          <a:xfrm>
            <a:off x="678210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6947611" y="4304995"/>
            <a:ext cx="32863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Left during final semester to pursue business</a:t>
            </a:r>
            <a:endParaRPr lang="en-US" sz="1200" dirty="0"/>
          </a:p>
        </p:txBody>
      </p:sp>
      <p:sp>
        <p:nvSpPr>
          <p:cNvPr id="57" name="Text 51"/>
          <p:cNvSpPr txBox="1"/>
          <p:nvPr/>
        </p:nvSpPr>
        <p:spPr>
          <a:xfrm>
            <a:off x="678210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6947611" y="4647895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"Burned plan B" to fully commit to entrepreneurship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678210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6947611" y="4990795"/>
            <a:ext cx="32104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"I needed more stress. Stress is productive."</a:t>
            </a:r>
            <a:endParaRPr lang="en-US" sz="12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457200" y="5705856"/>
            <a:ext cx="114300" cy="133502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647395" y="5676595"/>
            <a:ext cx="18717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 Period: 2016-2018</a:t>
            </a:r>
            <a:endParaRPr lang="en-US" sz="10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4913071" y="5705856"/>
            <a:ext cx="105156" cy="133502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5094122" y="5676595"/>
            <a:ext cx="1976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Switzerland (Neuchâtel &amp; Zug)</a:t>
            </a:r>
            <a:endParaRPr lang="en-US" sz="1000" dirty="0"/>
          </a:p>
        </p:txBody>
      </p:sp>
      <p:pic>
        <p:nvPicPr>
          <p:cNvPr id="65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464954" y="5705856"/>
            <a:ext cx="133502" cy="133502"/>
          </a:xfrm>
          <a:prstGeom prst="rect">
            <a:avLst/>
          </a:prstGeom>
        </p:spPr>
      </p:pic>
      <p:sp>
        <p:nvSpPr>
          <p:cNvPr id="66" name="Text 57"/>
          <p:cNvSpPr txBox="1"/>
          <p:nvPr/>
        </p:nvSpPr>
        <p:spPr>
          <a:xfrm>
            <a:off x="9674352" y="5676595"/>
            <a:ext cx="21671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Finance &amp; Economics Foundation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96805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573420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PROFESSIONAL CAREER TIMELINE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905" y="1295705"/>
            <a:ext cx="38405" cy="7925105"/>
          </a:xfrm>
          <a:prstGeom prst="rect">
            <a:avLst/>
          </a:prstGeom>
          <a:solidFill>
            <a:srgbClr val="3B82F6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" y="1333195"/>
            <a:ext cx="152705" cy="152705"/>
          </a:xfrm>
          <a:prstGeom prst="roundRect">
            <a:avLst>
              <a:gd name="adj" fmla="val 598802"/>
            </a:avLst>
          </a:prstGeom>
          <a:solidFill>
            <a:srgbClr val="60A5FA"/>
          </a:solidFill>
          <a:ln w="50800">
            <a:solidFill>
              <a:srgbClr val="1F293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" y="1295705"/>
            <a:ext cx="1082009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914400" y="2933395"/>
            <a:ext cx="1082009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4572000"/>
            <a:ext cx="10820095" cy="1371600"/>
          </a:xfrm>
          <a:prstGeom prst="roundRect">
            <a:avLst>
              <a:gd name="adj" fmla="val 1852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04595" y="1495044"/>
            <a:ext cx="245333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CAREER | ~2011-2016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104595" y="3133649"/>
            <a:ext cx="2472538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 INVESTMENT | 2016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104595" y="1828800"/>
            <a:ext cx="100017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Began career in hedge funds and asset management, developing expertise in both quantitative analysis and discretionary trading strategies.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104595" y="3467405"/>
            <a:ext cx="91732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Began advising and investing in various cryptocurrency projects, establishing early presence in emerging blockchain technology.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1104595" y="2133295"/>
            <a:ext cx="1314907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4483" y="2133295"/>
            <a:ext cx="1276502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32" name="Shape 30"/>
          <p:cNvSpPr/>
          <p:nvPr/>
        </p:nvSpPr>
        <p:spPr>
          <a:xfrm>
            <a:off x="3844138" y="2133295"/>
            <a:ext cx="562356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33" name="Shape 31"/>
          <p:cNvSpPr/>
          <p:nvPr/>
        </p:nvSpPr>
        <p:spPr>
          <a:xfrm>
            <a:off x="1104595" y="3771900"/>
            <a:ext cx="981151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34" name="Shape 32"/>
          <p:cNvSpPr/>
          <p:nvPr/>
        </p:nvSpPr>
        <p:spPr>
          <a:xfrm>
            <a:off x="2157984" y="3771900"/>
            <a:ext cx="942746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35" name="Shape 33"/>
          <p:cNvSpPr/>
          <p:nvPr/>
        </p:nvSpPr>
        <p:spPr>
          <a:xfrm>
            <a:off x="3172054" y="3771900"/>
            <a:ext cx="619049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1181405" y="2162556"/>
            <a:ext cx="1248156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Long/Short Strategies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2570378" y="2162556"/>
            <a:ext cx="1209751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Quantitative Analysis</a:t>
            </a:r>
            <a:endParaRPr lang="en-US" sz="900" dirty="0"/>
          </a:p>
        </p:txBody>
      </p:sp>
      <p:sp>
        <p:nvSpPr>
          <p:cNvPr id="38" name="Text 36"/>
          <p:cNvSpPr txBox="1"/>
          <p:nvPr/>
        </p:nvSpPr>
        <p:spPr>
          <a:xfrm>
            <a:off x="3920947" y="2162556"/>
            <a:ext cx="495605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Trading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914400" y="2971800"/>
            <a:ext cx="152705" cy="152705"/>
          </a:xfrm>
          <a:prstGeom prst="roundRect">
            <a:avLst>
              <a:gd name="adj" fmla="val 598802"/>
            </a:avLst>
          </a:prstGeom>
          <a:solidFill>
            <a:srgbClr val="60A5FA"/>
          </a:solidFill>
          <a:ln w="50800">
            <a:solidFill>
              <a:srgbClr val="1F2937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1181405" y="3800246"/>
            <a:ext cx="91440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Cryptocurrency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2234794" y="3800246"/>
            <a:ext cx="87691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Adoption</a:t>
            </a:r>
            <a:endParaRPr lang="en-US" sz="900" dirty="0"/>
          </a:p>
        </p:txBody>
      </p:sp>
      <p:sp>
        <p:nvSpPr>
          <p:cNvPr id="42" name="Text 40"/>
          <p:cNvSpPr txBox="1"/>
          <p:nvPr/>
        </p:nvSpPr>
        <p:spPr>
          <a:xfrm>
            <a:off x="3247949" y="3800246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Advisory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914400" y="4610405"/>
            <a:ext cx="152705" cy="152705"/>
          </a:xfrm>
          <a:prstGeom prst="roundRect">
            <a:avLst>
              <a:gd name="adj" fmla="val 598802"/>
            </a:avLst>
          </a:prstGeom>
          <a:solidFill>
            <a:srgbClr val="60A5FA"/>
          </a:solidFill>
          <a:ln w="50800">
            <a:solidFill>
              <a:srgbClr val="1F293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14400" y="6324905"/>
            <a:ext cx="1082009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914400" y="7962595"/>
            <a:ext cx="1082009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1104595" y="6524244"/>
            <a:ext cx="245333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PIONEERING AI FUND | 2019</a:t>
            </a:r>
            <a:endParaRPr lang="en-US" sz="1300" dirty="0"/>
          </a:p>
        </p:txBody>
      </p:sp>
      <p:sp>
        <p:nvSpPr>
          <p:cNvPr id="47" name="Text 45"/>
          <p:cNvSpPr txBox="1"/>
          <p:nvPr/>
        </p:nvSpPr>
        <p:spPr>
          <a:xfrm>
            <a:off x="1104595" y="8162849"/>
            <a:ext cx="2824582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EXPANSION | 2024-2025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1104595" y="5219395"/>
            <a:ext cx="9715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Founded Vestun, a technology and investment group concentrating on capital markets, AI, and venture building in frontier technologies.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1104595" y="6858000"/>
            <a:ext cx="87060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first quantamental AI hedge fund, combining quantitative and fundamental analysis using artificial intelligence.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1104595" y="8496605"/>
            <a:ext cx="83064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operations to Korea, establishing a local subsidiary focused on Web3, AI, and digital asset capital markets.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1104595" y="5524805"/>
            <a:ext cx="961949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2" name="Shape 50"/>
          <p:cNvSpPr/>
          <p:nvPr/>
        </p:nvSpPr>
        <p:spPr>
          <a:xfrm>
            <a:off x="2135124" y="5524805"/>
            <a:ext cx="1037844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3" name="Shape 51"/>
          <p:cNvSpPr/>
          <p:nvPr/>
        </p:nvSpPr>
        <p:spPr>
          <a:xfrm>
            <a:off x="3249778" y="5524805"/>
            <a:ext cx="1114654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4" name="Shape 52"/>
          <p:cNvSpPr/>
          <p:nvPr/>
        </p:nvSpPr>
        <p:spPr>
          <a:xfrm>
            <a:off x="1104595" y="7162495"/>
            <a:ext cx="1057046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5" name="Shape 53"/>
          <p:cNvSpPr/>
          <p:nvPr/>
        </p:nvSpPr>
        <p:spPr>
          <a:xfrm>
            <a:off x="2230222" y="7162495"/>
            <a:ext cx="800100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6" name="Shape 54"/>
          <p:cNvSpPr/>
          <p:nvPr/>
        </p:nvSpPr>
        <p:spPr>
          <a:xfrm>
            <a:off x="3098902" y="7162495"/>
            <a:ext cx="733349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7" name="Shape 55"/>
          <p:cNvSpPr/>
          <p:nvPr/>
        </p:nvSpPr>
        <p:spPr>
          <a:xfrm>
            <a:off x="1104595" y="8801100"/>
            <a:ext cx="1266444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8" name="Shape 56"/>
          <p:cNvSpPr/>
          <p:nvPr/>
        </p:nvSpPr>
        <p:spPr>
          <a:xfrm>
            <a:off x="2447849" y="8801100"/>
            <a:ext cx="1333195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59" name="Shape 57"/>
          <p:cNvSpPr/>
          <p:nvPr/>
        </p:nvSpPr>
        <p:spPr>
          <a:xfrm>
            <a:off x="3856025" y="8801100"/>
            <a:ext cx="1019556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1181405" y="5553151"/>
            <a:ext cx="8961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Founder &amp; CEO</a:t>
            </a:r>
            <a:endParaRPr lang="en-US" sz="900" dirty="0"/>
          </a:p>
        </p:txBody>
      </p:sp>
      <p:sp>
        <p:nvSpPr>
          <p:cNvPr id="61" name="Text 59"/>
          <p:cNvSpPr txBox="1"/>
          <p:nvPr/>
        </p:nvSpPr>
        <p:spPr>
          <a:xfrm>
            <a:off x="2211934" y="5553151"/>
            <a:ext cx="972007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Venture Building</a:t>
            </a:r>
            <a:endParaRPr lang="en-US" sz="900" dirty="0"/>
          </a:p>
        </p:txBody>
      </p:sp>
      <p:sp>
        <p:nvSpPr>
          <p:cNvPr id="62" name="Text 60"/>
          <p:cNvSpPr txBox="1"/>
          <p:nvPr/>
        </p:nvSpPr>
        <p:spPr>
          <a:xfrm>
            <a:off x="3325673" y="5553151"/>
            <a:ext cx="10479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Group</a:t>
            </a:r>
            <a:endParaRPr lang="en-US" sz="900" dirty="0"/>
          </a:p>
        </p:txBody>
      </p:sp>
      <p:sp>
        <p:nvSpPr>
          <p:cNvPr id="63" name="Text 61"/>
          <p:cNvSpPr txBox="1"/>
          <p:nvPr/>
        </p:nvSpPr>
        <p:spPr>
          <a:xfrm>
            <a:off x="1181405" y="7191756"/>
            <a:ext cx="99121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Quantamental AI</a:t>
            </a:r>
            <a:endParaRPr lang="en-US" sz="900" dirty="0"/>
          </a:p>
        </p:txBody>
      </p:sp>
      <p:sp>
        <p:nvSpPr>
          <p:cNvPr id="64" name="Text 62"/>
          <p:cNvSpPr txBox="1"/>
          <p:nvPr/>
        </p:nvSpPr>
        <p:spPr>
          <a:xfrm>
            <a:off x="2307031" y="7191756"/>
            <a:ext cx="734263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Hedge Fund</a:t>
            </a:r>
            <a:endParaRPr lang="en-US" sz="900" dirty="0"/>
          </a:p>
        </p:txBody>
      </p:sp>
      <p:sp>
        <p:nvSpPr>
          <p:cNvPr id="65" name="Text 63"/>
          <p:cNvSpPr txBox="1"/>
          <p:nvPr/>
        </p:nvSpPr>
        <p:spPr>
          <a:xfrm>
            <a:off x="3174797" y="7191756"/>
            <a:ext cx="6675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Innovation</a:t>
            </a:r>
            <a:endParaRPr lang="en-US" sz="900" dirty="0"/>
          </a:p>
        </p:txBody>
      </p:sp>
      <p:sp>
        <p:nvSpPr>
          <p:cNvPr id="66" name="Text 64"/>
          <p:cNvSpPr txBox="1"/>
          <p:nvPr/>
        </p:nvSpPr>
        <p:spPr>
          <a:xfrm>
            <a:off x="1181405" y="8829446"/>
            <a:ext cx="1200607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International Growth</a:t>
            </a:r>
            <a:endParaRPr lang="en-US" sz="900" dirty="0"/>
          </a:p>
        </p:txBody>
      </p:sp>
      <p:sp>
        <p:nvSpPr>
          <p:cNvPr id="67" name="Text 65"/>
          <p:cNvSpPr txBox="1"/>
          <p:nvPr/>
        </p:nvSpPr>
        <p:spPr>
          <a:xfrm>
            <a:off x="2523744" y="8829446"/>
            <a:ext cx="126735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Celebrity Partnerships</a:t>
            </a:r>
            <a:endParaRPr lang="en-US" sz="900" dirty="0"/>
          </a:p>
        </p:txBody>
      </p:sp>
      <p:sp>
        <p:nvSpPr>
          <p:cNvPr id="68" name="Text 66"/>
          <p:cNvSpPr txBox="1"/>
          <p:nvPr/>
        </p:nvSpPr>
        <p:spPr>
          <a:xfrm>
            <a:off x="3931920" y="8829446"/>
            <a:ext cx="952805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 &amp; AI Focus</a:t>
            </a:r>
            <a:endParaRPr lang="en-US" sz="900" dirty="0"/>
          </a:p>
        </p:txBody>
      </p:sp>
      <p:sp>
        <p:nvSpPr>
          <p:cNvPr id="69" name="Text 67"/>
          <p:cNvSpPr txBox="1"/>
          <p:nvPr/>
        </p:nvSpPr>
        <p:spPr>
          <a:xfrm>
            <a:off x="1104595" y="4828946"/>
            <a:ext cx="2405786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FOUNDING VESTUN | ~2018</a:t>
            </a:r>
            <a:endParaRPr lang="en-US" sz="1300" dirty="0"/>
          </a:p>
        </p:txBody>
      </p:sp>
      <p:pic>
        <p:nvPicPr>
          <p:cNvPr id="70" name="Image 0" descr="https://page.gensparksite.com/slides_images/5fab2ed16bb193883f9305c768078a82.png">    </p:cNvPr>
          <p:cNvPicPr>
            <a:picLocks noChangeAspect="1"/>
          </p:cNvPicPr>
          <p:nvPr/>
        </p:nvPicPr>
        <p:blipFill>
          <a:blip r:embed="rId1"/>
          <a:srcRect l="0" r="0" t="10" b="10"/>
          <a:stretch/>
        </p:blipFill>
        <p:spPr>
          <a:xfrm>
            <a:off x="10060229" y="4762195"/>
            <a:ext cx="1485900" cy="381305"/>
          </a:xfrm>
          <a:prstGeom prst="rect">
            <a:avLst/>
          </a:prstGeom>
        </p:spPr>
      </p:pic>
      <p:sp>
        <p:nvSpPr>
          <p:cNvPr id="71" name="Shape 68"/>
          <p:cNvSpPr/>
          <p:nvPr/>
        </p:nvSpPr>
        <p:spPr>
          <a:xfrm>
            <a:off x="914400" y="6362395"/>
            <a:ext cx="152705" cy="152705"/>
          </a:xfrm>
          <a:prstGeom prst="roundRect">
            <a:avLst>
              <a:gd name="adj" fmla="val 598802"/>
            </a:avLst>
          </a:prstGeom>
          <a:solidFill>
            <a:srgbClr val="60A5FA"/>
          </a:solidFill>
          <a:ln w="50800">
            <a:solidFill>
              <a:srgbClr val="1F2937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914400" y="8001000"/>
            <a:ext cx="152705" cy="152705"/>
          </a:xfrm>
          <a:prstGeom prst="roundRect">
            <a:avLst>
              <a:gd name="adj" fmla="val 598802"/>
            </a:avLst>
          </a:prstGeom>
          <a:solidFill>
            <a:srgbClr val="60A5FA"/>
          </a:solidFill>
          <a:ln w="50800">
            <a:solidFill>
              <a:srgbClr val="1F2937"/>
            </a:solidFill>
            <a:prstDash val="solid"/>
          </a:ln>
        </p:spPr>
      </p:sp>
      <p:pic>
        <p:nvPicPr>
          <p:cNvPr id="7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9477756"/>
            <a:ext cx="133502" cy="133502"/>
          </a:xfrm>
          <a:prstGeom prst="rect">
            <a:avLst/>
          </a:prstGeom>
        </p:spPr>
      </p:pic>
      <p:sp>
        <p:nvSpPr>
          <p:cNvPr id="74" name="Text 70"/>
          <p:cNvSpPr txBox="1"/>
          <p:nvPr/>
        </p:nvSpPr>
        <p:spPr>
          <a:xfrm>
            <a:off x="666598" y="9448495"/>
            <a:ext cx="24057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12+ Years in Investment Management</a:t>
            </a:r>
            <a:endParaRPr lang="en-US" sz="1000" dirty="0"/>
          </a:p>
        </p:txBody>
      </p:sp>
      <p:pic>
        <p:nvPicPr>
          <p:cNvPr id="75" name="Image 2" descr="preencoded.png">    </p:cNvPr>
          <p:cNvPicPr>
            <a:picLocks noChangeAspect="1"/>
          </p:cNvPicPr>
          <p:nvPr/>
        </p:nvPicPr>
        <p:blipFill>
          <a:blip r:embed="rId3"/>
          <a:srcRect l="-1507" r="-1507" t="0" b="0"/>
          <a:stretch/>
        </p:blipFill>
        <p:spPr>
          <a:xfrm>
            <a:off x="5475427" y="9477756"/>
            <a:ext cx="171907" cy="133502"/>
          </a:xfrm>
          <a:prstGeom prst="rect">
            <a:avLst/>
          </a:prstGeom>
        </p:spPr>
      </p:pic>
      <p:sp>
        <p:nvSpPr>
          <p:cNvPr id="76" name="Text 71"/>
          <p:cNvSpPr txBox="1"/>
          <p:nvPr/>
        </p:nvSpPr>
        <p:spPr>
          <a:xfrm>
            <a:off x="5723230" y="9448495"/>
            <a:ext cx="17867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&amp; Quantamental Pioneer</a:t>
            </a:r>
            <a:endParaRPr lang="en-US" sz="1000" dirty="0"/>
          </a:p>
        </p:txBody>
      </p:sp>
      <p:pic>
        <p:nvPicPr>
          <p:cNvPr id="77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911182" y="9477756"/>
            <a:ext cx="133502" cy="133502"/>
          </a:xfrm>
          <a:prstGeom prst="rect">
            <a:avLst/>
          </a:prstGeom>
        </p:spPr>
      </p:pic>
      <p:sp>
        <p:nvSpPr>
          <p:cNvPr id="78" name="Text 72"/>
          <p:cNvSpPr txBox="1"/>
          <p:nvPr/>
        </p:nvSpPr>
        <p:spPr>
          <a:xfrm>
            <a:off x="10120579" y="9448495"/>
            <a:ext cx="17199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Expansion Strategy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37998"/>
            <a:ext cx="613471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VESTUN GROUP: COMPANY &amp; MODEL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9029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21" name="Image 0" descr="https://page.gensparksite.com/slides_images/5fab2ed16bb193883f9305c768078a82.png">    </p:cNvPr>
          <p:cNvPicPr>
            <a:picLocks noChangeAspect="1"/>
          </p:cNvPicPr>
          <p:nvPr/>
        </p:nvPicPr>
        <p:blipFill>
          <a:blip r:embed="rId1"/>
          <a:srcRect l="0" r="0" t="102" b="102"/>
          <a:stretch/>
        </p:blipFill>
        <p:spPr>
          <a:xfrm>
            <a:off x="9359798" y="457200"/>
            <a:ext cx="2381098" cy="609905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457200" y="1371600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1643177"/>
            <a:ext cx="142646" cy="190195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942746" y="1591056"/>
            <a:ext cx="208666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COMPANY OVERVIEW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990295" y="2018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1156716" y="2018995"/>
            <a:ext cx="36768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Swiss-regulated technology and investment group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990295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1156716" y="2361895"/>
            <a:ext cx="3600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Founded by Chayan Asli, headquartered in Zurich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990295" y="2704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0" name="Text 26"/>
          <p:cNvSpPr txBox="1"/>
          <p:nvPr/>
        </p:nvSpPr>
        <p:spPr>
          <a:xfrm>
            <a:off x="1156716" y="2704795"/>
            <a:ext cx="3991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the first quantamental AI hedge fund in 2019</a:t>
            </a:r>
            <a:endParaRPr lang="en-US" sz="1200" dirty="0"/>
          </a:p>
        </p:txBody>
      </p:sp>
      <p:sp>
        <p:nvSpPr>
          <p:cNvPr id="31" name="Text 27"/>
          <p:cNvSpPr txBox="1"/>
          <p:nvPr/>
        </p:nvSpPr>
        <p:spPr>
          <a:xfrm>
            <a:off x="990295" y="3047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1156716" y="3047695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operations to Korea in 2024/2025</a:t>
            </a:r>
            <a:endParaRPr lang="en-US" sz="1200" dirty="0"/>
          </a:p>
        </p:txBody>
      </p:sp>
      <p:sp>
        <p:nvSpPr>
          <p:cNvPr id="33" name="Shape 29"/>
          <p:cNvSpPr/>
          <p:nvPr/>
        </p:nvSpPr>
        <p:spPr>
          <a:xfrm>
            <a:off x="457200" y="373349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85800" y="4005072"/>
            <a:ext cx="190195" cy="190195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990295" y="3952951"/>
            <a:ext cx="1810512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BUSINESS MODEL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990295" y="43818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7" name="Text 32"/>
          <p:cNvSpPr txBox="1"/>
          <p:nvPr/>
        </p:nvSpPr>
        <p:spPr>
          <a:xfrm>
            <a:off x="1156716" y="4381805"/>
            <a:ext cx="4096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Diversified technology and investment holding structure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990295" y="47247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1156716" y="4724705"/>
            <a:ext cx="52011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Funding and incubating businesses solving important societal problems</a:t>
            </a:r>
            <a:endParaRPr lang="en-US" sz="1200" dirty="0"/>
          </a:p>
        </p:txBody>
      </p:sp>
      <p:sp>
        <p:nvSpPr>
          <p:cNvPr id="40" name="Text 35"/>
          <p:cNvSpPr txBox="1"/>
          <p:nvPr/>
        </p:nvSpPr>
        <p:spPr>
          <a:xfrm>
            <a:off x="990295" y="50676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1" name="Text 36"/>
          <p:cNvSpPr txBox="1"/>
          <p:nvPr/>
        </p:nvSpPr>
        <p:spPr>
          <a:xfrm>
            <a:off x="1156716" y="5067605"/>
            <a:ext cx="39630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Reinvesting into core data science and analytics assets</a:t>
            </a:r>
            <a:endParaRPr lang="en-US" sz="1200" dirty="0"/>
          </a:p>
        </p:txBody>
      </p:sp>
      <p:sp>
        <p:nvSpPr>
          <p:cNvPr id="42" name="Text 37"/>
          <p:cNvSpPr txBox="1"/>
          <p:nvPr/>
        </p:nvSpPr>
        <p:spPr>
          <a:xfrm>
            <a:off x="990295" y="5410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3" name="Text 38"/>
          <p:cNvSpPr txBox="1"/>
          <p:nvPr/>
        </p:nvSpPr>
        <p:spPr>
          <a:xfrm>
            <a:off x="1156716" y="5410505"/>
            <a:ext cx="44769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Partnerships with celebrities to develop consumer businesses</a:t>
            </a:r>
            <a:endParaRPr lang="en-US" sz="1200" dirty="0"/>
          </a:p>
        </p:txBody>
      </p:sp>
      <p:sp>
        <p:nvSpPr>
          <p:cNvPr id="44" name="Shape 39"/>
          <p:cNvSpPr/>
          <p:nvPr/>
        </p:nvSpPr>
        <p:spPr>
          <a:xfrm>
            <a:off x="8076895" y="1371600"/>
            <a:ext cx="36576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1643177"/>
            <a:ext cx="237744" cy="190195"/>
          </a:xfrm>
          <a:prstGeom prst="rect">
            <a:avLst/>
          </a:prstGeom>
        </p:spPr>
      </p:pic>
      <p:sp>
        <p:nvSpPr>
          <p:cNvPr id="46" name="Text 40"/>
          <p:cNvSpPr txBox="1"/>
          <p:nvPr/>
        </p:nvSpPr>
        <p:spPr>
          <a:xfrm>
            <a:off x="8658454" y="1591056"/>
            <a:ext cx="1600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HEDGE FUND</a:t>
            </a:r>
            <a:endParaRPr lang="en-US" sz="1500" dirty="0"/>
          </a:p>
        </p:txBody>
      </p:sp>
      <p:sp>
        <p:nvSpPr>
          <p:cNvPr id="47" name="Text 41"/>
          <p:cNvSpPr txBox="1"/>
          <p:nvPr/>
        </p:nvSpPr>
        <p:spPr>
          <a:xfrm>
            <a:off x="8534095" y="2018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8" name="Text 42"/>
          <p:cNvSpPr txBox="1"/>
          <p:nvPr/>
        </p:nvSpPr>
        <p:spPr>
          <a:xfrm>
            <a:off x="8700516" y="2018995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 of "quantamental" approach</a:t>
            </a:r>
            <a:endParaRPr lang="en-US" sz="1200" dirty="0"/>
          </a:p>
        </p:txBody>
      </p:sp>
      <p:sp>
        <p:nvSpPr>
          <p:cNvPr id="49" name="Text 43"/>
          <p:cNvSpPr txBox="1"/>
          <p:nvPr/>
        </p:nvSpPr>
        <p:spPr>
          <a:xfrm>
            <a:off x="8534095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0" name="Text 44"/>
          <p:cNvSpPr txBox="1"/>
          <p:nvPr/>
        </p:nvSpPr>
        <p:spPr>
          <a:xfrm>
            <a:off x="8700516" y="2361895"/>
            <a:ext cx="26865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Combines quantitative analysis with fundamental insights</a:t>
            </a:r>
            <a:endParaRPr lang="en-US" sz="1200" dirty="0"/>
          </a:p>
        </p:txBody>
      </p:sp>
      <p:sp>
        <p:nvSpPr>
          <p:cNvPr id="51" name="Text 45"/>
          <p:cNvSpPr txBox="1"/>
          <p:nvPr/>
        </p:nvSpPr>
        <p:spPr>
          <a:xfrm>
            <a:off x="8534095" y="29333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2" name="Text 46"/>
          <p:cNvSpPr txBox="1"/>
          <p:nvPr/>
        </p:nvSpPr>
        <p:spPr>
          <a:xfrm>
            <a:off x="8700516" y="2933395"/>
            <a:ext cx="2791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AI-driven market strategies since 2019</a:t>
            </a:r>
            <a:endParaRPr lang="en-US" sz="1200" dirty="0"/>
          </a:p>
        </p:txBody>
      </p:sp>
      <p:sp>
        <p:nvSpPr>
          <p:cNvPr id="53" name="Shape 47"/>
          <p:cNvSpPr/>
          <p:nvPr/>
        </p:nvSpPr>
        <p:spPr>
          <a:xfrm>
            <a:off x="8076895" y="3619195"/>
            <a:ext cx="36576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4" name="Image 4" descr="preencoded.png">    </p:cNvPr>
          <p:cNvPicPr>
            <a:picLocks noChangeAspect="1"/>
          </p:cNvPicPr>
          <p:nvPr/>
        </p:nvPicPr>
        <p:blipFill>
          <a:blip r:embed="rId5"/>
          <a:srcRect l="-1282" r="-1282" t="0" b="0"/>
          <a:stretch/>
        </p:blipFill>
        <p:spPr>
          <a:xfrm>
            <a:off x="8305495" y="3890772"/>
            <a:ext cx="219456" cy="190195"/>
          </a:xfrm>
          <a:prstGeom prst="rect">
            <a:avLst/>
          </a:prstGeom>
        </p:spPr>
      </p:pic>
      <p:sp>
        <p:nvSpPr>
          <p:cNvPr id="55" name="Text 48"/>
          <p:cNvSpPr txBox="1"/>
          <p:nvPr/>
        </p:nvSpPr>
        <p:spPr>
          <a:xfrm>
            <a:off x="8639251" y="3838651"/>
            <a:ext cx="2039112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FOCUS</a:t>
            </a:r>
            <a:endParaRPr lang="en-US" sz="1500" dirty="0"/>
          </a:p>
        </p:txBody>
      </p:sp>
      <p:sp>
        <p:nvSpPr>
          <p:cNvPr id="56" name="Text 49"/>
          <p:cNvSpPr txBox="1"/>
          <p:nvPr/>
        </p:nvSpPr>
        <p:spPr>
          <a:xfrm>
            <a:off x="8534095" y="4267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7" name="Text 50"/>
          <p:cNvSpPr txBox="1"/>
          <p:nvPr/>
        </p:nvSpPr>
        <p:spPr>
          <a:xfrm>
            <a:off x="8700516" y="4267505"/>
            <a:ext cx="18864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and Web3 (short-term)</a:t>
            </a:r>
            <a:endParaRPr lang="en-US" sz="1200" dirty="0"/>
          </a:p>
        </p:txBody>
      </p:sp>
      <p:sp>
        <p:nvSpPr>
          <p:cNvPr id="58" name="Text 51"/>
          <p:cNvSpPr txBox="1"/>
          <p:nvPr/>
        </p:nvSpPr>
        <p:spPr>
          <a:xfrm>
            <a:off x="8534095" y="46104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9" name="Text 52"/>
          <p:cNvSpPr txBox="1"/>
          <p:nvPr/>
        </p:nvSpPr>
        <p:spPr>
          <a:xfrm>
            <a:off x="8700516" y="4610405"/>
            <a:ext cx="13432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Technology</a:t>
            </a:r>
            <a:endParaRPr lang="en-US" sz="1200" dirty="0"/>
          </a:p>
        </p:txBody>
      </p:sp>
      <p:sp>
        <p:nvSpPr>
          <p:cNvPr id="60" name="Text 53"/>
          <p:cNvSpPr txBox="1"/>
          <p:nvPr/>
        </p:nvSpPr>
        <p:spPr>
          <a:xfrm>
            <a:off x="8534095" y="49533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1" name="Text 54"/>
          <p:cNvSpPr txBox="1"/>
          <p:nvPr/>
        </p:nvSpPr>
        <p:spPr>
          <a:xfrm>
            <a:off x="8700516" y="4953305"/>
            <a:ext cx="27724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Longevity and Precision Health (long-term)</a:t>
            </a:r>
            <a:endParaRPr lang="en-US" sz="1200" dirty="0"/>
          </a:p>
        </p:txBody>
      </p:sp>
      <p:pic>
        <p:nvPicPr>
          <p:cNvPr id="62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457200" y="6124651"/>
            <a:ext cx="133502" cy="133502"/>
          </a:xfrm>
          <a:prstGeom prst="rect">
            <a:avLst/>
          </a:prstGeom>
        </p:spPr>
      </p:pic>
      <p:sp>
        <p:nvSpPr>
          <p:cNvPr id="63" name="Text 55"/>
          <p:cNvSpPr txBox="1"/>
          <p:nvPr/>
        </p:nvSpPr>
        <p:spPr>
          <a:xfrm>
            <a:off x="666598" y="6096305"/>
            <a:ext cx="25575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Swiss-Regulated Financial Intermediary</a:t>
            </a:r>
            <a:endParaRPr lang="en-US" sz="1000" dirty="0"/>
          </a:p>
        </p:txBody>
      </p:sp>
      <p:pic>
        <p:nvPicPr>
          <p:cNvPr id="64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4880153" y="6124651"/>
            <a:ext cx="133502" cy="133502"/>
          </a:xfrm>
          <a:prstGeom prst="rect">
            <a:avLst/>
          </a:prstGeom>
        </p:spPr>
      </p:pic>
      <p:sp>
        <p:nvSpPr>
          <p:cNvPr id="65" name="Text 56"/>
          <p:cNvSpPr txBox="1"/>
          <p:nvPr/>
        </p:nvSpPr>
        <p:spPr>
          <a:xfrm>
            <a:off x="5089550" y="6096305"/>
            <a:ext cx="25392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Operations: Switzerland &amp; Korea</a:t>
            </a:r>
            <a:endParaRPr lang="en-US" sz="1000" dirty="0"/>
          </a:p>
        </p:txBody>
      </p:sp>
      <p:pic>
        <p:nvPicPr>
          <p:cNvPr id="66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9282989" y="6124651"/>
            <a:ext cx="133502" cy="133502"/>
          </a:xfrm>
          <a:prstGeom prst="rect">
            <a:avLst/>
          </a:prstGeom>
        </p:spPr>
      </p:pic>
      <p:sp>
        <p:nvSpPr>
          <p:cNvPr id="67" name="Text 57"/>
          <p:cNvSpPr txBox="1"/>
          <p:nvPr/>
        </p:nvSpPr>
        <p:spPr>
          <a:xfrm>
            <a:off x="9493301" y="6096305"/>
            <a:ext cx="23481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 on Data Science &amp; AI Analytics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581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37998"/>
            <a:ext cx="74295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PHILOSOPHY &amp; TRACK RECORD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9029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21" name="Image 0" descr="https://page.gensparksite.com/slides_images/5fab2ed16bb193883f9305c768078a82.png">    </p:cNvPr>
          <p:cNvPicPr>
            <a:picLocks noChangeAspect="1"/>
          </p:cNvPicPr>
          <p:nvPr/>
        </p:nvPicPr>
        <p:blipFill>
          <a:blip r:embed="rId1"/>
          <a:srcRect l="0" r="0" t="102" b="102"/>
          <a:stretch/>
        </p:blipFill>
        <p:spPr>
          <a:xfrm>
            <a:off x="9359798" y="457200"/>
            <a:ext cx="2381098" cy="609905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457200" y="1371600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1643177"/>
            <a:ext cx="237744" cy="190195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1037844" y="1591056"/>
            <a:ext cx="24579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APPROACH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990295" y="2018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1156716" y="2018995"/>
            <a:ext cx="41340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 - core investment principle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990295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1156716" y="2361895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Building during bear markets when there is less noise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990295" y="2704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0" name="Text 26"/>
          <p:cNvSpPr txBox="1"/>
          <p:nvPr/>
        </p:nvSpPr>
        <p:spPr>
          <a:xfrm>
            <a:off x="1156716" y="2704795"/>
            <a:ext cx="39438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Seeking value in overlooked or misunderstood sectors</a:t>
            </a:r>
            <a:endParaRPr lang="en-US" sz="1200" dirty="0"/>
          </a:p>
        </p:txBody>
      </p:sp>
      <p:sp>
        <p:nvSpPr>
          <p:cNvPr id="31" name="Text 27"/>
          <p:cNvSpPr txBox="1"/>
          <p:nvPr/>
        </p:nvSpPr>
        <p:spPr>
          <a:xfrm>
            <a:off x="990295" y="3047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1156716" y="3047695"/>
            <a:ext cx="3581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Taking calculated risks against market consensus</a:t>
            </a:r>
            <a:endParaRPr lang="en-US" sz="1200" dirty="0"/>
          </a:p>
        </p:txBody>
      </p:sp>
      <p:sp>
        <p:nvSpPr>
          <p:cNvPr id="33" name="Shape 29"/>
          <p:cNvSpPr/>
          <p:nvPr/>
        </p:nvSpPr>
        <p:spPr>
          <a:xfrm>
            <a:off x="457200" y="373349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85800" y="4005072"/>
            <a:ext cx="190195" cy="190195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990295" y="3952951"/>
            <a:ext cx="28008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TRACK RECORD HIGHLIGHTS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990295" y="43818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7" name="Text 32"/>
          <p:cNvSpPr txBox="1"/>
          <p:nvPr/>
        </p:nvSpPr>
        <p:spPr>
          <a:xfrm>
            <a:off x="1156716" y="4381805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cryptocurrency investor and advisor since 2016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990295" y="47247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1156716" y="4724705"/>
            <a:ext cx="37243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first quantamental AI hedge fund in 2019</a:t>
            </a:r>
            <a:endParaRPr lang="en-US" sz="1200" dirty="0"/>
          </a:p>
        </p:txBody>
      </p:sp>
      <p:sp>
        <p:nvSpPr>
          <p:cNvPr id="40" name="Text 35"/>
          <p:cNvSpPr txBox="1"/>
          <p:nvPr/>
        </p:nvSpPr>
        <p:spPr>
          <a:xfrm>
            <a:off x="990295" y="50676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1" name="Text 36"/>
          <p:cNvSpPr txBox="1"/>
          <p:nvPr/>
        </p:nvSpPr>
        <p:spPr>
          <a:xfrm>
            <a:off x="1156716" y="5067605"/>
            <a:ext cx="3867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12+ years managing long/short investment strategies</a:t>
            </a:r>
            <a:endParaRPr lang="en-US" sz="1200" dirty="0"/>
          </a:p>
        </p:txBody>
      </p:sp>
      <p:sp>
        <p:nvSpPr>
          <p:cNvPr id="42" name="Text 37"/>
          <p:cNvSpPr txBox="1"/>
          <p:nvPr/>
        </p:nvSpPr>
        <p:spPr>
          <a:xfrm>
            <a:off x="990295" y="5410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3" name="Text 38"/>
          <p:cNvSpPr txBox="1"/>
          <p:nvPr/>
        </p:nvSpPr>
        <p:spPr>
          <a:xfrm>
            <a:off x="1156716" y="5410505"/>
            <a:ext cx="42583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expansion to strategic markets (Korea in 2024/2025)</a:t>
            </a:r>
            <a:endParaRPr lang="en-US" sz="1200" dirty="0"/>
          </a:p>
        </p:txBody>
      </p:sp>
      <p:sp>
        <p:nvSpPr>
          <p:cNvPr id="44" name="Shape 39"/>
          <p:cNvSpPr/>
          <p:nvPr/>
        </p:nvSpPr>
        <p:spPr>
          <a:xfrm>
            <a:off x="6248095" y="1371600"/>
            <a:ext cx="5486400" cy="3047695"/>
          </a:xfrm>
          <a:prstGeom prst="roundRect">
            <a:avLst>
              <a:gd name="adj" fmla="val 37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1643177"/>
            <a:ext cx="190195" cy="190195"/>
          </a:xfrm>
          <a:prstGeom prst="rect">
            <a:avLst/>
          </a:prstGeom>
        </p:spPr>
      </p:pic>
      <p:sp>
        <p:nvSpPr>
          <p:cNvPr id="46" name="Text 40"/>
          <p:cNvSpPr txBox="1"/>
          <p:nvPr/>
        </p:nvSpPr>
        <p:spPr>
          <a:xfrm>
            <a:off x="6782105" y="1591056"/>
            <a:ext cx="26865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QUANTAMENTAL STRATEGY</a:t>
            </a:r>
            <a:endParaRPr lang="en-US" sz="1500" dirty="0"/>
          </a:p>
        </p:txBody>
      </p:sp>
      <p:sp>
        <p:nvSpPr>
          <p:cNvPr id="47" name="Text 41"/>
          <p:cNvSpPr txBox="1"/>
          <p:nvPr/>
        </p:nvSpPr>
        <p:spPr>
          <a:xfrm>
            <a:off x="6782105" y="2018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8" name="Text 42"/>
          <p:cNvSpPr txBox="1"/>
          <p:nvPr/>
        </p:nvSpPr>
        <p:spPr>
          <a:xfrm>
            <a:off x="6947611" y="2018995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Pioneering fusion of quantitative analysis with fundamental insights</a:t>
            </a:r>
            <a:endParaRPr lang="en-US" sz="1200" dirty="0"/>
          </a:p>
        </p:txBody>
      </p:sp>
      <p:sp>
        <p:nvSpPr>
          <p:cNvPr id="49" name="Text 43"/>
          <p:cNvSpPr txBox="1"/>
          <p:nvPr/>
        </p:nvSpPr>
        <p:spPr>
          <a:xfrm>
            <a:off x="6782105" y="25904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0" name="Text 44"/>
          <p:cNvSpPr txBox="1"/>
          <p:nvPr/>
        </p:nvSpPr>
        <p:spPr>
          <a:xfrm>
            <a:off x="6947611" y="2590495"/>
            <a:ext cx="40105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Data-driven decision making enhanced with contextual understanding</a:t>
            </a:r>
            <a:endParaRPr lang="en-US" sz="1200" dirty="0"/>
          </a:p>
        </p:txBody>
      </p:sp>
      <p:sp>
        <p:nvSpPr>
          <p:cNvPr id="51" name="Text 45"/>
          <p:cNvSpPr txBox="1"/>
          <p:nvPr/>
        </p:nvSpPr>
        <p:spPr>
          <a:xfrm>
            <a:off x="6782105" y="3161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2" name="Text 46"/>
          <p:cNvSpPr txBox="1"/>
          <p:nvPr/>
        </p:nvSpPr>
        <p:spPr>
          <a:xfrm>
            <a:off x="6947611" y="3161995"/>
            <a:ext cx="41440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Utilizing AI to process vast information while maintaining human oversight</a:t>
            </a:r>
            <a:endParaRPr lang="en-US" sz="1200" dirty="0"/>
          </a:p>
        </p:txBody>
      </p:sp>
      <p:sp>
        <p:nvSpPr>
          <p:cNvPr id="53" name="Text 47"/>
          <p:cNvSpPr txBox="1"/>
          <p:nvPr/>
        </p:nvSpPr>
        <p:spPr>
          <a:xfrm>
            <a:off x="6782105" y="37334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4" name="Text 48"/>
          <p:cNvSpPr txBox="1"/>
          <p:nvPr/>
        </p:nvSpPr>
        <p:spPr>
          <a:xfrm>
            <a:off x="6947611" y="3733495"/>
            <a:ext cx="40773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Challenging traditional financial models with innovative methodologies</a:t>
            </a:r>
            <a:endParaRPr lang="en-US" sz="1200" dirty="0"/>
          </a:p>
        </p:txBody>
      </p:sp>
      <p:sp>
        <p:nvSpPr>
          <p:cNvPr id="55" name="Shape 49"/>
          <p:cNvSpPr/>
          <p:nvPr/>
        </p:nvSpPr>
        <p:spPr>
          <a:xfrm>
            <a:off x="6248095" y="464789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6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476695" y="4919472"/>
            <a:ext cx="190195" cy="190195"/>
          </a:xfrm>
          <a:prstGeom prst="rect">
            <a:avLst/>
          </a:prstGeom>
        </p:spPr>
      </p:pic>
      <p:sp>
        <p:nvSpPr>
          <p:cNvPr id="57" name="Text 50"/>
          <p:cNvSpPr txBox="1"/>
          <p:nvPr/>
        </p:nvSpPr>
        <p:spPr>
          <a:xfrm>
            <a:off x="6782105" y="4867351"/>
            <a:ext cx="26956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FOCUS AREAS</a:t>
            </a:r>
            <a:endParaRPr lang="en-US" sz="1500" dirty="0"/>
          </a:p>
        </p:txBody>
      </p:sp>
      <p:sp>
        <p:nvSpPr>
          <p:cNvPr id="58" name="Text 51"/>
          <p:cNvSpPr txBox="1"/>
          <p:nvPr/>
        </p:nvSpPr>
        <p:spPr>
          <a:xfrm>
            <a:off x="6782105" y="52962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9" name="Text 52"/>
          <p:cNvSpPr txBox="1"/>
          <p:nvPr/>
        </p:nvSpPr>
        <p:spPr>
          <a:xfrm>
            <a:off x="6947611" y="5296205"/>
            <a:ext cx="25530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&amp; Machine Learning innovations</a:t>
            </a:r>
            <a:endParaRPr lang="en-US" sz="1200" dirty="0"/>
          </a:p>
        </p:txBody>
      </p:sp>
      <p:sp>
        <p:nvSpPr>
          <p:cNvPr id="60" name="Text 53"/>
          <p:cNvSpPr txBox="1"/>
          <p:nvPr/>
        </p:nvSpPr>
        <p:spPr>
          <a:xfrm>
            <a:off x="6782105" y="56391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1" name="Text 54"/>
          <p:cNvSpPr txBox="1"/>
          <p:nvPr/>
        </p:nvSpPr>
        <p:spPr>
          <a:xfrm>
            <a:off x="6947611" y="5639105"/>
            <a:ext cx="2477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Blockchain &amp; Web3 infrastructure</a:t>
            </a:r>
            <a:endParaRPr lang="en-US" sz="1200" dirty="0"/>
          </a:p>
        </p:txBody>
      </p:sp>
      <p:sp>
        <p:nvSpPr>
          <p:cNvPr id="62" name="Text 55"/>
          <p:cNvSpPr txBox="1"/>
          <p:nvPr/>
        </p:nvSpPr>
        <p:spPr>
          <a:xfrm>
            <a:off x="6782105" y="59820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3" name="Text 56"/>
          <p:cNvSpPr txBox="1"/>
          <p:nvPr/>
        </p:nvSpPr>
        <p:spPr>
          <a:xfrm>
            <a:off x="6947611" y="5982005"/>
            <a:ext cx="29151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DeepTech with transformative potential</a:t>
            </a:r>
            <a:endParaRPr lang="en-US" sz="1200" dirty="0"/>
          </a:p>
        </p:txBody>
      </p:sp>
      <p:sp>
        <p:nvSpPr>
          <p:cNvPr id="64" name="Text 57"/>
          <p:cNvSpPr txBox="1"/>
          <p:nvPr/>
        </p:nvSpPr>
        <p:spPr>
          <a:xfrm>
            <a:off x="6782105" y="63249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5" name="Text 58"/>
          <p:cNvSpPr txBox="1"/>
          <p:nvPr/>
        </p:nvSpPr>
        <p:spPr>
          <a:xfrm>
            <a:off x="6947611" y="6324905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Long-term: Longevity &amp; Precision Health innovations</a:t>
            </a:r>
            <a:endParaRPr lang="en-US" sz="1200" dirty="0"/>
          </a:p>
        </p:txBody>
      </p:sp>
      <p:pic>
        <p:nvPicPr>
          <p:cNvPr id="66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457200" y="7039051"/>
            <a:ext cx="105156" cy="133502"/>
          </a:xfrm>
          <a:prstGeom prst="rect">
            <a:avLst/>
          </a:prstGeom>
        </p:spPr>
      </p:pic>
      <p:sp>
        <p:nvSpPr>
          <p:cNvPr id="67" name="Text 59"/>
          <p:cNvSpPr txBox="1"/>
          <p:nvPr/>
        </p:nvSpPr>
        <p:spPr>
          <a:xfrm>
            <a:off x="638251" y="7010705"/>
            <a:ext cx="225308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Value-Driven Investment Approach</a:t>
            </a:r>
            <a:endParaRPr lang="en-US" sz="1000" dirty="0"/>
          </a:p>
        </p:txBody>
      </p:sp>
      <p:pic>
        <p:nvPicPr>
          <p:cNvPr id="68" name="Image 6" descr="preencoded.png">    </p:cNvPr>
          <p:cNvPicPr>
            <a:picLocks noChangeAspect="1"/>
          </p:cNvPicPr>
          <p:nvPr/>
        </p:nvPicPr>
        <p:blipFill>
          <a:blip r:embed="rId7"/>
          <a:srcRect l="-1507" r="-1507" t="0" b="0"/>
          <a:stretch/>
        </p:blipFill>
        <p:spPr>
          <a:xfrm>
            <a:off x="4683557" y="7039051"/>
            <a:ext cx="171907" cy="133502"/>
          </a:xfrm>
          <a:prstGeom prst="rect">
            <a:avLst/>
          </a:prstGeom>
        </p:spPr>
      </p:pic>
      <p:sp>
        <p:nvSpPr>
          <p:cNvPr id="69" name="Text 60"/>
          <p:cNvSpPr txBox="1"/>
          <p:nvPr/>
        </p:nvSpPr>
        <p:spPr>
          <a:xfrm>
            <a:off x="4931359" y="7010705"/>
            <a:ext cx="29196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Partnerships with Market Innovators</a:t>
            </a:r>
            <a:endParaRPr lang="en-US" sz="1000" dirty="0"/>
          </a:p>
        </p:txBody>
      </p:sp>
      <p:pic>
        <p:nvPicPr>
          <p:cNvPr id="70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9641434" y="7039051"/>
            <a:ext cx="133502" cy="133502"/>
          </a:xfrm>
          <a:prstGeom prst="rect">
            <a:avLst/>
          </a:prstGeom>
        </p:spPr>
      </p:pic>
      <p:sp>
        <p:nvSpPr>
          <p:cNvPr id="71" name="Text 61"/>
          <p:cNvSpPr txBox="1"/>
          <p:nvPr/>
        </p:nvSpPr>
        <p:spPr>
          <a:xfrm>
            <a:off x="9850831" y="7010705"/>
            <a:ext cx="19860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Investment Perspective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125005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8182051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CRYPTOCURRENCY &amp; BLOCKCHAIN INVOLVEMENT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0295" y="1514246"/>
            <a:ext cx="32004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ADOPTION &amp; INVESTMENT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cryptocurrency investor and advisor since 2016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57817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Recognized potential of blockchain technology during early development stages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2867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Applied hedge fund quantitative analysis to crypto markets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49816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Built partnerships with various cryptocurrency projects and founders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28675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 FOCUS &amp; INTEGRATION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5077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 in the convergence of AI technologies and Web3 infrastructure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48106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Recognized Web3 as "the real #meta" before mainstream adoption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50959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Vestun operations to include dedicated Web3 business units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990295" y="5333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1156716" y="5333695"/>
            <a:ext cx="6277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Established Korean subsidiary in 2024/2025 focusing on Web3 and digital asset markets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8076895" y="1295705"/>
            <a:ext cx="3657600" cy="2247595"/>
          </a:xfrm>
          <a:prstGeom prst="roundRect">
            <a:avLst>
              <a:gd name="adj" fmla="val 69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05495" y="1567282"/>
            <a:ext cx="142646" cy="190195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8563356" y="1514246"/>
            <a:ext cx="24387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APPROACH</a:t>
            </a:r>
            <a:endParaRPr lang="en-US" sz="1500" dirty="0"/>
          </a:p>
        </p:txBody>
      </p:sp>
      <p:sp>
        <p:nvSpPr>
          <p:cNvPr id="46" name="Text 41"/>
          <p:cNvSpPr txBox="1"/>
          <p:nvPr/>
        </p:nvSpPr>
        <p:spPr>
          <a:xfrm>
            <a:off x="85340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700516" y="1943100"/>
            <a:ext cx="26197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investor in bear markets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5340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700516" y="2286000"/>
            <a:ext cx="28867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 on fundamentals beyond market hype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8534095" y="28575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8700516" y="2857500"/>
            <a:ext cx="28675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decentralized technologies over centralized alternatives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8076895" y="3771900"/>
            <a:ext cx="3657600" cy="2476195"/>
          </a:xfrm>
          <a:prstGeom prst="roundRect">
            <a:avLst>
              <a:gd name="adj" fmla="val 568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4043477"/>
            <a:ext cx="190195" cy="190195"/>
          </a:xfrm>
          <a:prstGeom prst="rect">
            <a:avLst/>
          </a:prstGeom>
        </p:spPr>
      </p:pic>
      <p:sp>
        <p:nvSpPr>
          <p:cNvPr id="54" name="Text 48"/>
          <p:cNvSpPr txBox="1"/>
          <p:nvPr/>
        </p:nvSpPr>
        <p:spPr>
          <a:xfrm>
            <a:off x="8610905" y="3991356"/>
            <a:ext cx="1877263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PUBLIC ADVOCACY</a:t>
            </a:r>
            <a:endParaRPr lang="en-US" sz="1500" dirty="0"/>
          </a:p>
        </p:txBody>
      </p:sp>
      <p:sp>
        <p:nvSpPr>
          <p:cNvPr id="55" name="Text 49"/>
          <p:cNvSpPr txBox="1"/>
          <p:nvPr/>
        </p:nvSpPr>
        <p:spPr>
          <a:xfrm>
            <a:off x="8534095" y="44192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8700516" y="4419295"/>
            <a:ext cx="19723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Speaker on DeFi for TradFi opportunities</a:t>
            </a:r>
            <a:endParaRPr lang="en-US" sz="1200" dirty="0"/>
          </a:p>
        </p:txBody>
      </p:sp>
      <p:sp>
        <p:nvSpPr>
          <p:cNvPr id="57" name="Text 51"/>
          <p:cNvSpPr txBox="1"/>
          <p:nvPr/>
        </p:nvSpPr>
        <p:spPr>
          <a:xfrm>
            <a:off x="85340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8700516" y="4990795"/>
            <a:ext cx="27624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Discussed decentralized use cases for driving corporate innovation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8534095" y="55622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8700516" y="5562295"/>
            <a:ext cx="212415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Advocate for "AI freedom" in decentralized systems</a:t>
            </a:r>
            <a:endParaRPr lang="en-US" sz="12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457200" y="6505956"/>
            <a:ext cx="114300" cy="133502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647395" y="6476695"/>
            <a:ext cx="17483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 Investor Since 2016</a:t>
            </a:r>
            <a:endParaRPr lang="en-US" sz="10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4803343" y="6505956"/>
            <a:ext cx="133502" cy="133502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5012741" y="6476695"/>
            <a:ext cx="24624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Bull Through Market Cycles</a:t>
            </a:r>
            <a:endParaRPr lang="en-US" sz="1000" dirty="0"/>
          </a:p>
        </p:txBody>
      </p:sp>
      <p:pic>
        <p:nvPicPr>
          <p:cNvPr id="65" name="Image 6" descr="preencoded.png">    </p:cNvPr>
          <p:cNvPicPr>
            <a:picLocks noChangeAspect="1"/>
          </p:cNvPicPr>
          <p:nvPr/>
        </p:nvPicPr>
        <p:blipFill>
          <a:blip r:embed="rId7"/>
          <a:srcRect l="-1507" r="-1507" t="0" b="0"/>
          <a:stretch/>
        </p:blipFill>
        <p:spPr>
          <a:xfrm>
            <a:off x="9886493" y="6505956"/>
            <a:ext cx="171907" cy="133502"/>
          </a:xfrm>
          <a:prstGeom prst="rect">
            <a:avLst/>
          </a:prstGeom>
        </p:spPr>
      </p:pic>
      <p:sp>
        <p:nvSpPr>
          <p:cNvPr id="66" name="Text 57"/>
          <p:cNvSpPr txBox="1"/>
          <p:nvPr/>
        </p:nvSpPr>
        <p:spPr>
          <a:xfrm>
            <a:off x="10134295" y="6476695"/>
            <a:ext cx="1709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Web3, AI, DeepTech Focus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501091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&amp; TECHNOLOGY VENTURES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237744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037844" y="1514246"/>
            <a:ext cx="27816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DEEPTECH &amp; AI INNOVATION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4524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 in quantamental AI development for financial markets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6163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first AI hedge fund combining quantitative and fundamental analysis (2019)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8582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Continually reinvests in core data science and analytics capabilities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5210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Focuses on building technology that solves important societal problems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34198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ALGORITHMIC TRADING EXPERTISE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52011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12+ years experience developing trading algorithms across asset classes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Built proprietary "Marvin" family of AI trading models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Integration of contextual data beyond traditional statistical signals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990295" y="5333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1156716" y="5333695"/>
            <a:ext cx="45153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Advanced systematic US equity strategies with external capital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8076895" y="1295705"/>
            <a:ext cx="36576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05495" y="1567282"/>
            <a:ext cx="190195" cy="190195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8610905" y="1514246"/>
            <a:ext cx="22485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INTERESTS</a:t>
            </a:r>
            <a:endParaRPr lang="en-US" sz="1500" dirty="0"/>
          </a:p>
        </p:txBody>
      </p:sp>
      <p:sp>
        <p:nvSpPr>
          <p:cNvPr id="46" name="Text 41"/>
          <p:cNvSpPr txBox="1"/>
          <p:nvPr/>
        </p:nvSpPr>
        <p:spPr>
          <a:xfrm>
            <a:off x="85340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700516" y="19431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and machine learning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5340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700516" y="2286000"/>
            <a:ext cx="2638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 and blockchain infrastructure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85340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8700516" y="2628900"/>
            <a:ext cx="16386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Longevity technology</a:t>
            </a:r>
            <a:endParaRPr lang="en-US" sz="1200" dirty="0"/>
          </a:p>
        </p:txBody>
      </p:sp>
      <p:sp>
        <p:nvSpPr>
          <p:cNvPr id="52" name="Text 47"/>
          <p:cNvSpPr txBox="1"/>
          <p:nvPr/>
        </p:nvSpPr>
        <p:spPr>
          <a:xfrm>
            <a:off x="85340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3" name="Text 48"/>
          <p:cNvSpPr txBox="1"/>
          <p:nvPr/>
        </p:nvSpPr>
        <p:spPr>
          <a:xfrm>
            <a:off x="8700516" y="2971800"/>
            <a:ext cx="1953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Precision health solutions</a:t>
            </a:r>
            <a:endParaRPr lang="en-US" sz="1200" dirty="0"/>
          </a:p>
        </p:txBody>
      </p:sp>
      <p:sp>
        <p:nvSpPr>
          <p:cNvPr id="54" name="Shape 49"/>
          <p:cNvSpPr/>
          <p:nvPr/>
        </p:nvSpPr>
        <p:spPr>
          <a:xfrm>
            <a:off x="8076895" y="3657600"/>
            <a:ext cx="36576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3929177"/>
            <a:ext cx="190195" cy="190195"/>
          </a:xfrm>
          <a:prstGeom prst="rect">
            <a:avLst/>
          </a:prstGeom>
        </p:spPr>
      </p:pic>
      <p:sp>
        <p:nvSpPr>
          <p:cNvPr id="56" name="Text 50"/>
          <p:cNvSpPr txBox="1"/>
          <p:nvPr/>
        </p:nvSpPr>
        <p:spPr>
          <a:xfrm>
            <a:off x="8610905" y="3877056"/>
            <a:ext cx="20290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EXPANSION</a:t>
            </a:r>
            <a:endParaRPr lang="en-US" sz="1500" dirty="0"/>
          </a:p>
        </p:txBody>
      </p:sp>
      <p:sp>
        <p:nvSpPr>
          <p:cNvPr id="57" name="Text 51"/>
          <p:cNvSpPr txBox="1"/>
          <p:nvPr/>
        </p:nvSpPr>
        <p:spPr>
          <a:xfrm>
            <a:off x="85340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8700516" y="4304995"/>
            <a:ext cx="223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Switzerland-based operations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85340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8700516" y="4647895"/>
            <a:ext cx="23244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to Korea (2024/2025)</a:t>
            </a:r>
            <a:endParaRPr lang="en-US" sz="1200" dirty="0"/>
          </a:p>
        </p:txBody>
      </p:sp>
      <p:sp>
        <p:nvSpPr>
          <p:cNvPr id="61" name="Text 55"/>
          <p:cNvSpPr txBox="1"/>
          <p:nvPr/>
        </p:nvSpPr>
        <p:spPr>
          <a:xfrm>
            <a:off x="85340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2" name="Text 56"/>
          <p:cNvSpPr txBox="1"/>
          <p:nvPr/>
        </p:nvSpPr>
        <p:spPr>
          <a:xfrm>
            <a:off x="8700516" y="4990795"/>
            <a:ext cx="23436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Growing network of technology partnerships</a:t>
            </a:r>
            <a:endParaRPr lang="en-US" sz="1200" dirty="0"/>
          </a:p>
        </p:txBody>
      </p:sp>
      <p:pic>
        <p:nvPicPr>
          <p:cNvPr id="63" name="Image 4" descr="preencoded.png">    </p:cNvPr>
          <p:cNvPicPr>
            <a:picLocks noChangeAspect="1"/>
          </p:cNvPicPr>
          <p:nvPr/>
        </p:nvPicPr>
        <p:blipFill>
          <a:blip r:embed="rId5"/>
          <a:srcRect l="-2512" r="-2512" t="0" b="0"/>
          <a:stretch/>
        </p:blipFill>
        <p:spPr>
          <a:xfrm>
            <a:off x="457200" y="6048756"/>
            <a:ext cx="105156" cy="133502"/>
          </a:xfrm>
          <a:prstGeom prst="rect">
            <a:avLst/>
          </a:prstGeom>
        </p:spPr>
      </p:pic>
      <p:sp>
        <p:nvSpPr>
          <p:cNvPr id="64" name="Text 57"/>
          <p:cNvSpPr txBox="1"/>
          <p:nvPr/>
        </p:nvSpPr>
        <p:spPr>
          <a:xfrm>
            <a:off x="638251" y="6019495"/>
            <a:ext cx="15288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Innovative AI Solutions</a:t>
            </a:r>
            <a:endParaRPr lang="en-US" sz="1000" dirty="0"/>
          </a:p>
        </p:txBody>
      </p:sp>
      <p:pic>
        <p:nvPicPr>
          <p:cNvPr id="65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1100" b="-1100"/>
          <a:stretch/>
        </p:blipFill>
        <p:spPr>
          <a:xfrm>
            <a:off x="4888382" y="6048756"/>
            <a:ext cx="114300" cy="133502"/>
          </a:xfrm>
          <a:prstGeom prst="rect">
            <a:avLst/>
          </a:prstGeom>
        </p:spPr>
      </p:pic>
      <p:sp>
        <p:nvSpPr>
          <p:cNvPr id="66" name="Text 58"/>
          <p:cNvSpPr txBox="1"/>
          <p:nvPr/>
        </p:nvSpPr>
        <p:spPr>
          <a:xfrm>
            <a:off x="5078578" y="6019495"/>
            <a:ext cx="22146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Frontier Technology Development</a:t>
            </a:r>
            <a:endParaRPr lang="en-US" sz="1000" dirty="0"/>
          </a:p>
        </p:txBody>
      </p:sp>
      <p:pic>
        <p:nvPicPr>
          <p:cNvPr id="67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0020910" y="6048756"/>
            <a:ext cx="133502" cy="133502"/>
          </a:xfrm>
          <a:prstGeom prst="rect">
            <a:avLst/>
          </a:prstGeom>
        </p:spPr>
      </p:pic>
      <p:sp>
        <p:nvSpPr>
          <p:cNvPr id="68" name="Text 59"/>
          <p:cNvSpPr txBox="1"/>
          <p:nvPr/>
        </p:nvSpPr>
        <p:spPr>
          <a:xfrm>
            <a:off x="10230307" y="6019495"/>
            <a:ext cx="16056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Impact Focus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96405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704911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PERSONAL PHILOSOPHY &amp; SOCIAL IMPACT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0295" y="1514246"/>
            <a:ext cx="23628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THINKING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Self-described contrarian who seeks independent perspectives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Believes in breaking conventional wisdom for innovation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0105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Warns against "black and white thinking" and tribalism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4334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nuance and balanced perspectives in complex issues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7315200" cy="2361895"/>
          </a:xfrm>
          <a:prstGeom prst="roundRect">
            <a:avLst>
              <a:gd name="adj" fmla="val 624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-1648" r="-1648" t="0" b="0"/>
          <a:stretch/>
        </p:blipFill>
        <p:spPr>
          <a:xfrm>
            <a:off x="685800" y="3929177"/>
            <a:ext cx="171907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72007" y="3877056"/>
            <a:ext cx="32580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PHILOSOPHICAL PRINCIPLES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 - core business philosophy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44202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"Stress is productive" - believes in challenging comfort zones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6134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"You can never build a kingdom with a queen who is still thirsty for attention from the village"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990295" y="55622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1156716" y="5562295"/>
            <a:ext cx="46680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deep authentic connections over superficial relationships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8076895" y="1295705"/>
            <a:ext cx="36576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05495" y="1567282"/>
            <a:ext cx="237744" cy="190195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8658454" y="1514246"/>
            <a:ext cx="19056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VOLUNTEER WORK</a:t>
            </a:r>
            <a:endParaRPr lang="en-US" sz="1500" dirty="0"/>
          </a:p>
        </p:txBody>
      </p:sp>
      <p:sp>
        <p:nvSpPr>
          <p:cNvPr id="46" name="Text 41"/>
          <p:cNvSpPr txBox="1"/>
          <p:nvPr/>
        </p:nvSpPr>
        <p:spPr>
          <a:xfrm>
            <a:off x="85340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700516" y="1943100"/>
            <a:ext cx="19339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since January 2019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5340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700516" y="2286000"/>
            <a:ext cx="26106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Support for people with disabilities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85340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8700516" y="2628900"/>
            <a:ext cx="2438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 for children in poverty</a:t>
            </a:r>
            <a:endParaRPr lang="en-US" sz="1200" dirty="0"/>
          </a:p>
        </p:txBody>
      </p:sp>
      <p:sp>
        <p:nvSpPr>
          <p:cNvPr id="52" name="Text 47"/>
          <p:cNvSpPr txBox="1"/>
          <p:nvPr/>
        </p:nvSpPr>
        <p:spPr>
          <a:xfrm>
            <a:off x="85340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3" name="Text 48"/>
          <p:cNvSpPr txBox="1"/>
          <p:nvPr/>
        </p:nvSpPr>
        <p:spPr>
          <a:xfrm>
            <a:off x="8700516" y="2971800"/>
            <a:ext cx="249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Orphan support and medical care</a:t>
            </a:r>
            <a:endParaRPr lang="en-US" sz="1200" dirty="0"/>
          </a:p>
        </p:txBody>
      </p:sp>
      <p:sp>
        <p:nvSpPr>
          <p:cNvPr id="54" name="Shape 49"/>
          <p:cNvSpPr/>
          <p:nvPr/>
        </p:nvSpPr>
        <p:spPr>
          <a:xfrm>
            <a:off x="8076895" y="3657600"/>
            <a:ext cx="36576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3929177"/>
            <a:ext cx="237744" cy="190195"/>
          </a:xfrm>
          <a:prstGeom prst="rect">
            <a:avLst/>
          </a:prstGeom>
        </p:spPr>
      </p:pic>
      <p:sp>
        <p:nvSpPr>
          <p:cNvPr id="56" name="Text 50"/>
          <p:cNvSpPr txBox="1"/>
          <p:nvPr/>
        </p:nvSpPr>
        <p:spPr>
          <a:xfrm>
            <a:off x="8658454" y="3877056"/>
            <a:ext cx="22101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FITNESS PHILOSOPHY</a:t>
            </a:r>
            <a:endParaRPr lang="en-US" sz="1500" dirty="0"/>
          </a:p>
        </p:txBody>
      </p:sp>
      <p:sp>
        <p:nvSpPr>
          <p:cNvPr id="57" name="Text 51"/>
          <p:cNvSpPr txBox="1"/>
          <p:nvPr/>
        </p:nvSpPr>
        <p:spPr>
          <a:xfrm>
            <a:off x="85340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8700516" y="4304995"/>
            <a:ext cx="26197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Calisthenics as discipline metaphor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85340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8700516" y="4647895"/>
            <a:ext cx="26481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Physical training as mental strength</a:t>
            </a:r>
            <a:endParaRPr lang="en-US" sz="1200" dirty="0"/>
          </a:p>
        </p:txBody>
      </p:sp>
      <p:sp>
        <p:nvSpPr>
          <p:cNvPr id="61" name="Text 55"/>
          <p:cNvSpPr txBox="1"/>
          <p:nvPr/>
        </p:nvSpPr>
        <p:spPr>
          <a:xfrm>
            <a:off x="85340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2" name="Text 56"/>
          <p:cNvSpPr txBox="1"/>
          <p:nvPr/>
        </p:nvSpPr>
        <p:spPr>
          <a:xfrm>
            <a:off x="8700516" y="4990795"/>
            <a:ext cx="27624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Applies athletic discipline to business</a:t>
            </a:r>
            <a:endParaRPr lang="en-US" sz="1200" dirty="0"/>
          </a:p>
        </p:txBody>
      </p:sp>
      <p:pic>
        <p:nvPicPr>
          <p:cNvPr id="63" name="Image 4" descr="preencoded.png">    </p:cNvPr>
          <p:cNvPicPr>
            <a:picLocks noChangeAspect="1"/>
          </p:cNvPicPr>
          <p:nvPr/>
        </p:nvPicPr>
        <p:blipFill>
          <a:blip r:embed="rId5"/>
          <a:srcRect l="-1507" r="-1507" t="0" b="0"/>
          <a:stretch/>
        </p:blipFill>
        <p:spPr>
          <a:xfrm>
            <a:off x="457200" y="6277356"/>
            <a:ext cx="171907" cy="133502"/>
          </a:xfrm>
          <a:prstGeom prst="rect">
            <a:avLst/>
          </a:prstGeom>
        </p:spPr>
      </p:pic>
      <p:sp>
        <p:nvSpPr>
          <p:cNvPr id="64" name="Text 57"/>
          <p:cNvSpPr txBox="1"/>
          <p:nvPr/>
        </p:nvSpPr>
        <p:spPr>
          <a:xfrm>
            <a:off x="5394960" y="6248095"/>
            <a:ext cx="16431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Social Impact Since 2019</a:t>
            </a:r>
            <a:endParaRPr lang="en-US" sz="1000" dirty="0"/>
          </a:p>
        </p:txBody>
      </p:sp>
      <p:pic>
        <p:nvPicPr>
          <p:cNvPr id="65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9731045" y="6277356"/>
            <a:ext cx="105156" cy="133502"/>
          </a:xfrm>
          <a:prstGeom prst="rect">
            <a:avLst/>
          </a:prstGeom>
        </p:spPr>
      </p:pic>
      <p:sp>
        <p:nvSpPr>
          <p:cNvPr id="66" name="Text 58"/>
          <p:cNvSpPr txBox="1"/>
          <p:nvPr/>
        </p:nvSpPr>
        <p:spPr>
          <a:xfrm>
            <a:off x="705002" y="6248095"/>
            <a:ext cx="19193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Independent Thinking</a:t>
            </a:r>
            <a:endParaRPr lang="en-US" sz="1000" dirty="0"/>
          </a:p>
        </p:txBody>
      </p:sp>
      <p:sp>
        <p:nvSpPr>
          <p:cNvPr id="67" name="Text 59"/>
          <p:cNvSpPr txBox="1"/>
          <p:nvPr/>
        </p:nvSpPr>
        <p:spPr>
          <a:xfrm>
            <a:off x="9912096" y="6248095"/>
            <a:ext cx="192938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Investor &amp; Thinker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6810451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NETWORKS &amp; INDUSTRY RELATIONSHIPS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5486400" cy="2247595"/>
          </a:xfrm>
          <a:prstGeom prst="roundRect">
            <a:avLst>
              <a:gd name="adj" fmla="val 69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48" r="-1648" t="0" b="0"/>
          <a:stretch/>
        </p:blipFill>
        <p:spPr>
          <a:xfrm>
            <a:off x="685800" y="1567282"/>
            <a:ext cx="171907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72007" y="1514246"/>
            <a:ext cx="26005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PROFESSIONAL NETWORK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42675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500+ LinkedIn connections across finance, technology, and entrepreneurship sectors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5146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514600"/>
            <a:ext cx="4096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Connected with key players in Swiss financial ecosystem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8575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857500"/>
            <a:ext cx="429585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engagement with AI, blockchain, and venture capital communities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57200" y="3771900"/>
            <a:ext cx="54864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4043477"/>
            <a:ext cx="190195" cy="190195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990295" y="3991356"/>
            <a:ext cx="25146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SOCIAL MEDIA PRESENCE</a:t>
            </a:r>
            <a:endParaRPr lang="en-US" sz="1500" dirty="0"/>
          </a:p>
        </p:txBody>
      </p:sp>
      <p:sp>
        <p:nvSpPr>
          <p:cNvPr id="33" name="Text 29"/>
          <p:cNvSpPr txBox="1"/>
          <p:nvPr/>
        </p:nvSpPr>
        <p:spPr>
          <a:xfrm>
            <a:off x="990295" y="44192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4" name="Text 30"/>
          <p:cNvSpPr txBox="1"/>
          <p:nvPr/>
        </p:nvSpPr>
        <p:spPr>
          <a:xfrm>
            <a:off x="1156716" y="4419295"/>
            <a:ext cx="2839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2,478+ Twitter followers (@chayanasli)</a:t>
            </a:r>
            <a:endParaRPr lang="en-US" sz="12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7621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762195"/>
            <a:ext cx="45153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Regular thought leadership on finance, technology, and global affairs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5333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5333695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Platform for contrarian perspectives and independent thinking</a:t>
            </a:r>
            <a:endParaRPr lang="en-US" sz="1200" dirty="0"/>
          </a:p>
        </p:txBody>
      </p:sp>
      <p:sp>
        <p:nvSpPr>
          <p:cNvPr id="39" name="Shape 35"/>
          <p:cNvSpPr/>
          <p:nvPr/>
        </p:nvSpPr>
        <p:spPr>
          <a:xfrm>
            <a:off x="6248095" y="1295705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0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76695" y="1567282"/>
            <a:ext cx="142646" cy="190195"/>
          </a:xfrm>
          <a:prstGeom prst="rect">
            <a:avLst/>
          </a:prstGeom>
        </p:spPr>
      </p:pic>
      <p:sp>
        <p:nvSpPr>
          <p:cNvPr id="41" name="Text 36"/>
          <p:cNvSpPr txBox="1"/>
          <p:nvPr/>
        </p:nvSpPr>
        <p:spPr>
          <a:xfrm>
            <a:off x="6734556" y="1514246"/>
            <a:ext cx="25722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SPEAKING ENGAGEMENTS</a:t>
            </a:r>
            <a:endParaRPr lang="en-US" sz="1500" dirty="0"/>
          </a:p>
        </p:txBody>
      </p:sp>
      <p:sp>
        <p:nvSpPr>
          <p:cNvPr id="42" name="Text 37"/>
          <p:cNvSpPr txBox="1"/>
          <p:nvPr/>
        </p:nvSpPr>
        <p:spPr>
          <a:xfrm>
            <a:off x="6705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3" name="Text 38"/>
          <p:cNvSpPr txBox="1"/>
          <p:nvPr/>
        </p:nvSpPr>
        <p:spPr>
          <a:xfrm>
            <a:off x="6871716" y="1943100"/>
            <a:ext cx="30102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Speaker at CryptoMondays Zurich events</a:t>
            </a:r>
            <a:endParaRPr lang="en-US" sz="1200" dirty="0"/>
          </a:p>
        </p:txBody>
      </p:sp>
      <p:sp>
        <p:nvSpPr>
          <p:cNvPr id="44" name="Text 39"/>
          <p:cNvSpPr txBox="1"/>
          <p:nvPr/>
        </p:nvSpPr>
        <p:spPr>
          <a:xfrm>
            <a:off x="6705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6871716" y="2286000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Contributor to Deep Knowledge Group (DKV) discussions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6705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6871716" y="2628900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Panelist on DeFi for Traditional Finance opportunities</a:t>
            </a:r>
            <a:endParaRPr lang="en-US" sz="1200" dirty="0"/>
          </a:p>
        </p:txBody>
      </p:sp>
      <p:sp>
        <p:nvSpPr>
          <p:cNvPr id="48" name="Shape 43"/>
          <p:cNvSpPr/>
          <p:nvPr/>
        </p:nvSpPr>
        <p:spPr>
          <a:xfrm>
            <a:off x="6248095" y="3314700"/>
            <a:ext cx="54864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3586277"/>
            <a:ext cx="237744" cy="190195"/>
          </a:xfrm>
          <a:prstGeom prst="rect">
            <a:avLst/>
          </a:prstGeom>
        </p:spPr>
      </p:pic>
      <p:sp>
        <p:nvSpPr>
          <p:cNvPr id="50" name="Text 44"/>
          <p:cNvSpPr txBox="1"/>
          <p:nvPr/>
        </p:nvSpPr>
        <p:spPr>
          <a:xfrm>
            <a:off x="6829654" y="3534156"/>
            <a:ext cx="25146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INDUSTRY CONNECTIONS</a:t>
            </a:r>
            <a:endParaRPr lang="en-US" sz="1500" dirty="0"/>
          </a:p>
        </p:txBody>
      </p:sp>
      <p:sp>
        <p:nvSpPr>
          <p:cNvPr id="51" name="Text 45"/>
          <p:cNvSpPr txBox="1"/>
          <p:nvPr/>
        </p:nvSpPr>
        <p:spPr>
          <a:xfrm>
            <a:off x="6705295" y="3962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2" name="Text 46"/>
          <p:cNvSpPr txBox="1"/>
          <p:nvPr/>
        </p:nvSpPr>
        <p:spPr>
          <a:xfrm>
            <a:off x="6871716" y="3962095"/>
            <a:ext cx="46963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partnerships with celebrity entrepreneurs for consumer ventures</a:t>
            </a:r>
            <a:endParaRPr lang="en-US" sz="1200" dirty="0"/>
          </a:p>
        </p:txBody>
      </p:sp>
      <p:sp>
        <p:nvSpPr>
          <p:cNvPr id="53" name="Text 47"/>
          <p:cNvSpPr txBox="1"/>
          <p:nvPr/>
        </p:nvSpPr>
        <p:spPr>
          <a:xfrm>
            <a:off x="6705295" y="45335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4" name="Text 48"/>
          <p:cNvSpPr txBox="1"/>
          <p:nvPr/>
        </p:nvSpPr>
        <p:spPr>
          <a:xfrm>
            <a:off x="6871716" y="4533595"/>
            <a:ext cx="44677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ties to Swiss financial community and regulatory bodies</a:t>
            </a:r>
            <a:endParaRPr lang="en-US" sz="1200" dirty="0"/>
          </a:p>
        </p:txBody>
      </p:sp>
      <p:sp>
        <p:nvSpPr>
          <p:cNvPr id="55" name="Text 49"/>
          <p:cNvSpPr txBox="1"/>
          <p:nvPr/>
        </p:nvSpPr>
        <p:spPr>
          <a:xfrm>
            <a:off x="6705295" y="48764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6871716" y="4876495"/>
            <a:ext cx="3600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Expanding network in Korean market (2024-2025)</a:t>
            </a:r>
            <a:endParaRPr lang="en-US" sz="1200" dirty="0"/>
          </a:p>
        </p:txBody>
      </p:sp>
      <p:pic>
        <p:nvPicPr>
          <p:cNvPr id="57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57200" y="6048756"/>
            <a:ext cx="133502" cy="133502"/>
          </a:xfrm>
          <a:prstGeom prst="rect">
            <a:avLst/>
          </a:prstGeom>
        </p:spPr>
      </p:pic>
      <p:sp>
        <p:nvSpPr>
          <p:cNvPr id="58" name="Text 51"/>
          <p:cNvSpPr txBox="1"/>
          <p:nvPr/>
        </p:nvSpPr>
        <p:spPr>
          <a:xfrm>
            <a:off x="666598" y="6019495"/>
            <a:ext cx="28913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Network Across Finance &amp; Technology</a:t>
            </a:r>
            <a:endParaRPr lang="en-US" sz="1000" dirty="0"/>
          </a:p>
        </p:txBody>
      </p:sp>
      <p:pic>
        <p:nvPicPr>
          <p:cNvPr id="59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503774" y="6048756"/>
            <a:ext cx="171907" cy="133502"/>
          </a:xfrm>
          <a:prstGeom prst="rect">
            <a:avLst/>
          </a:prstGeom>
        </p:spPr>
      </p:pic>
      <p:sp>
        <p:nvSpPr>
          <p:cNvPr id="60" name="Text 52"/>
          <p:cNvSpPr txBox="1"/>
          <p:nvPr/>
        </p:nvSpPr>
        <p:spPr>
          <a:xfrm>
            <a:off x="5751576" y="6019495"/>
            <a:ext cx="20052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500+ Professional Connections</a:t>
            </a:r>
            <a:endParaRPr lang="en-US" sz="1000" dirty="0"/>
          </a:p>
        </p:txBody>
      </p:sp>
      <p:pic>
        <p:nvPicPr>
          <p:cNvPr id="61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707270" y="6048756"/>
            <a:ext cx="133502" cy="133502"/>
          </a:xfrm>
          <a:prstGeom prst="rect">
            <a:avLst/>
          </a:prstGeom>
        </p:spPr>
      </p:pic>
      <p:sp>
        <p:nvSpPr>
          <p:cNvPr id="62" name="Text 53"/>
          <p:cNvSpPr txBox="1"/>
          <p:nvPr/>
        </p:nvSpPr>
        <p:spPr>
          <a:xfrm>
            <a:off x="9916668" y="6019495"/>
            <a:ext cx="19193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Thought Leadership Platform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7286854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FUTURE OUTLOOK &amp; STRATEGIC DIRECTION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0295" y="1514246"/>
            <a:ext cx="18955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EXPANSION PLANS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2791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Korean market expansion (2024-2025)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3934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growth in European and Asian financial hubs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067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Continued development of celebrity brand partnerships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3600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Scaling the quantamental AI investment platform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54864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19531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VISION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44961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Building an ecosystem of interconnected AI-powered ventures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41632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Pioneering integration of decentralized systems in capital markets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52193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5219395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Advancing longevity and precision health technologies</a:t>
            </a:r>
            <a:endParaRPr lang="en-US" sz="1200" dirty="0"/>
          </a:p>
        </p:txBody>
      </p:sp>
      <p:sp>
        <p:nvSpPr>
          <p:cNvPr id="41" name="Shape 37"/>
          <p:cNvSpPr/>
          <p:nvPr/>
        </p:nvSpPr>
        <p:spPr>
          <a:xfrm>
            <a:off x="6248095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76695" y="1567282"/>
            <a:ext cx="190195" cy="190195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6782105" y="1514246"/>
            <a:ext cx="25054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FOCUS AREAS</a:t>
            </a:r>
            <a:endParaRPr lang="en-US" sz="1500" dirty="0"/>
          </a:p>
        </p:txBody>
      </p:sp>
      <p:sp>
        <p:nvSpPr>
          <p:cNvPr id="44" name="Text 39"/>
          <p:cNvSpPr txBox="1"/>
          <p:nvPr/>
        </p:nvSpPr>
        <p:spPr>
          <a:xfrm>
            <a:off x="6705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6871716" y="1943100"/>
            <a:ext cx="3314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Advanced AI applications in financial markets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6705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6871716" y="2286000"/>
            <a:ext cx="37243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Web3, blockchain, and decentralized infrastructure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6705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6871716" y="2628900"/>
            <a:ext cx="2962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Tech development and integration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6705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6871716" y="2971800"/>
            <a:ext cx="30010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Precision health technology investments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6248095" y="3657600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3929177"/>
            <a:ext cx="237744" cy="190195"/>
          </a:xfrm>
          <a:prstGeom prst="rect">
            <a:avLst/>
          </a:prstGeom>
        </p:spPr>
      </p:pic>
      <p:sp>
        <p:nvSpPr>
          <p:cNvPr id="54" name="Text 48"/>
          <p:cNvSpPr txBox="1"/>
          <p:nvPr/>
        </p:nvSpPr>
        <p:spPr>
          <a:xfrm>
            <a:off x="6829654" y="3877056"/>
            <a:ext cx="25146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IMPACT &amp; PARTNERSHIPS</a:t>
            </a:r>
            <a:endParaRPr lang="en-US" sz="1500" dirty="0"/>
          </a:p>
        </p:txBody>
      </p:sp>
      <p:sp>
        <p:nvSpPr>
          <p:cNvPr id="55" name="Text 49"/>
          <p:cNvSpPr txBox="1"/>
          <p:nvPr/>
        </p:nvSpPr>
        <p:spPr>
          <a:xfrm>
            <a:off x="6705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6871716" y="4304995"/>
            <a:ext cx="35149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collaborations with global tech leaders</a:t>
            </a:r>
            <a:endParaRPr lang="en-US" sz="1200" dirty="0"/>
          </a:p>
        </p:txBody>
      </p:sp>
      <p:sp>
        <p:nvSpPr>
          <p:cNvPr id="57" name="Text 51"/>
          <p:cNvSpPr txBox="1"/>
          <p:nvPr/>
        </p:nvSpPr>
        <p:spPr>
          <a:xfrm>
            <a:off x="6705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6871716" y="4647895"/>
            <a:ext cx="3686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Leveraging technology to solve societal challenges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6705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6871716" y="4990795"/>
            <a:ext cx="3581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Integration of social impact into business models</a:t>
            </a:r>
            <a:endParaRPr lang="en-US" sz="12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457200" y="5934456"/>
            <a:ext cx="114300" cy="133502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647395" y="5905195"/>
            <a:ext cx="19385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</a:t>
            </a:r>
            <a:endParaRPr lang="en-US" sz="10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4923130" y="5934456"/>
            <a:ext cx="105156" cy="133502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5104181" y="5905195"/>
            <a:ext cx="191018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Building During Bear Markets</a:t>
            </a:r>
            <a:endParaRPr lang="en-US" sz="1000" dirty="0"/>
          </a:p>
        </p:txBody>
      </p:sp>
      <p:pic>
        <p:nvPicPr>
          <p:cNvPr id="65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349740" y="5934456"/>
            <a:ext cx="133502" cy="133502"/>
          </a:xfrm>
          <a:prstGeom prst="rect">
            <a:avLst/>
          </a:prstGeom>
        </p:spPr>
      </p:pic>
      <p:sp>
        <p:nvSpPr>
          <p:cNvPr id="66" name="Text 57"/>
          <p:cNvSpPr txBox="1"/>
          <p:nvPr/>
        </p:nvSpPr>
        <p:spPr>
          <a:xfrm>
            <a:off x="9559138" y="5905195"/>
            <a:ext cx="22814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Impact Through Technology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2025-09-30T01:23:34Z</dcterms:created>
  <dcterms:modified xsi:type="dcterms:W3CDTF">2025-09-30T01:23:34Z</dcterms:modified>
</cp:coreProperties>
</file>