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61695" y="2171700"/>
            <a:ext cx="2286000" cy="2286000"/>
          </a:xfrm>
          <a:prstGeom prst="roundRect">
            <a:avLst>
              <a:gd name="adj" fmla="val 2000"/>
            </a:avLst>
          </a:prstGeom>
          <a:noFill/>
          <a:ln w="50800">
            <a:solidFill>
              <a:srgbClr val="3B82F6"/>
            </a:solidFill>
            <a:prstDash val="solid"/>
          </a:ln>
        </p:spPr>
      </p:sp>
      <p:pic>
        <p:nvPicPr>
          <p:cNvPr id="20" name="Image 0" descr="https://page.gensparksite.com/slides_images/66c22866c7b894f36e74f8e9a377db45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00100" y="2210105"/>
            <a:ext cx="2210105" cy="2210105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6073445" y="1795882"/>
            <a:ext cx="3134563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CHAYAN ASLI</a:t>
            </a:r>
            <a:endParaRPr lang="en-US" sz="3600" dirty="0"/>
          </a:p>
        </p:txBody>
      </p:sp>
      <p:sp>
        <p:nvSpPr>
          <p:cNvPr id="22" name="Shape 19"/>
          <p:cNvSpPr/>
          <p:nvPr/>
        </p:nvSpPr>
        <p:spPr>
          <a:xfrm>
            <a:off x="7010705" y="2585923"/>
            <a:ext cx="914400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010351" y="2890418"/>
            <a:ext cx="3129077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Comprehensive Profile</a:t>
            </a:r>
            <a:endParaRPr lang="en-US" sz="2200" dirty="0"/>
          </a:p>
        </p:txBody>
      </p:sp>
      <p:sp>
        <p:nvSpPr>
          <p:cNvPr id="24" name="Text 21"/>
          <p:cNvSpPr txBox="1"/>
          <p:nvPr/>
        </p:nvSpPr>
        <p:spPr>
          <a:xfrm>
            <a:off x="4014216" y="3662172"/>
            <a:ext cx="7058254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 data-driven profile of a Swiss-born AI entrepreneur, investor, and hedge fund leader pioneering in capital markets, Web3, and Deep Tech.</a:t>
            </a:r>
            <a:endParaRPr lang="en-US" sz="1500" dirty="0"/>
          </a:p>
        </p:txBody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795114" y="4767682"/>
            <a:ext cx="152705" cy="152705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5023714" y="4729277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Finance</a:t>
            </a:r>
            <a:endParaRPr lang="en-US" sz="1200" dirty="0"/>
          </a:p>
        </p:txBody>
      </p:sp>
      <p:pic>
        <p:nvPicPr>
          <p:cNvPr id="27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5884164" y="4767682"/>
            <a:ext cx="152705" cy="152705"/>
          </a:xfrm>
          <a:prstGeom prst="rect">
            <a:avLst/>
          </a:prstGeom>
        </p:spPr>
      </p:pic>
      <p:sp>
        <p:nvSpPr>
          <p:cNvPr id="28" name="Text 23"/>
          <p:cNvSpPr txBox="1"/>
          <p:nvPr/>
        </p:nvSpPr>
        <p:spPr>
          <a:xfrm>
            <a:off x="6112764" y="4729277"/>
            <a:ext cx="11146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Technology</a:t>
            </a:r>
            <a:endParaRPr lang="en-US" sz="1200" dirty="0"/>
          </a:p>
        </p:txBody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180" b="-180"/>
          <a:stretch/>
        </p:blipFill>
        <p:spPr>
          <a:xfrm>
            <a:off x="7412126" y="4767682"/>
            <a:ext cx="190195" cy="152705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7679131" y="4729277"/>
            <a:ext cx="905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Blockchain</a:t>
            </a:r>
            <a:endParaRPr lang="en-US" sz="1200" dirty="0"/>
          </a:p>
        </p:txBody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00" b="-100"/>
          <a:stretch/>
        </p:blipFill>
        <p:spPr>
          <a:xfrm>
            <a:off x="8769096" y="4767682"/>
            <a:ext cx="114300" cy="152705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8959291" y="4729277"/>
            <a:ext cx="1295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Venture Building</a:t>
            </a:r>
            <a:endParaRPr lang="en-US" sz="1200" dirty="0"/>
          </a:p>
        </p:txBody>
      </p:sp>
      <p:sp>
        <p:nvSpPr>
          <p:cNvPr id="33" name="Text 26"/>
          <p:cNvSpPr txBox="1"/>
          <p:nvPr/>
        </p:nvSpPr>
        <p:spPr>
          <a:xfrm>
            <a:off x="5753405" y="4233672"/>
            <a:ext cx="78638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2025-09-30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09905" y="1028700"/>
            <a:ext cx="375361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EXECUTIVE SUMMARY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609905" y="1619402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905" y="1886407"/>
            <a:ext cx="5296205" cy="1981505"/>
          </a:xfrm>
          <a:prstGeom prst="roundRect">
            <a:avLst>
              <a:gd name="adj" fmla="val 8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1648" r="-1648" t="0" b="0"/>
          <a:stretch/>
        </p:blipFill>
        <p:spPr>
          <a:xfrm>
            <a:off x="838505" y="2157070"/>
            <a:ext cx="171907" cy="190195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609905" y="4095598"/>
            <a:ext cx="5296205" cy="1371600"/>
          </a:xfrm>
          <a:prstGeom prst="roundRect">
            <a:avLst>
              <a:gd name="adj" fmla="val 1852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286500" y="1886407"/>
            <a:ext cx="5296205" cy="1676095"/>
          </a:xfrm>
          <a:prstGeom prst="roundRect">
            <a:avLst>
              <a:gd name="adj" fmla="val 1240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86307" y="2104949"/>
            <a:ext cx="952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PROFILE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1152144" y="4315054"/>
            <a:ext cx="12481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1067105" y="2495398"/>
            <a:ext cx="23152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Swiss-born tech entrepreneur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1067105" y="2800807"/>
            <a:ext cx="19623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Founder &amp; CEO of Vestun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067105" y="3105302"/>
            <a:ext cx="3581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Former athlete, fitness &amp; calisthenics enthusiast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067105" y="3409798"/>
            <a:ext cx="26106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Jewish heritage, has lived in Israel</a:t>
            </a:r>
            <a:endParaRPr lang="en-US" sz="1200" dirty="0"/>
          </a:p>
        </p:txBody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38505" y="4367174"/>
            <a:ext cx="237744" cy="190195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1067105" y="5009998"/>
            <a:ext cx="43626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M.S. Banking &amp; Finance, IFZ Lucerne University (2017-2018)</a:t>
            </a:r>
            <a:endParaRPr lang="en-US" sz="1200" dirty="0"/>
          </a:p>
        </p:txBody>
      </p:sp>
      <p:pic>
        <p:nvPicPr>
          <p:cNvPr id="33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515100" y="2157070"/>
            <a:ext cx="190195" cy="190195"/>
          </a:xfrm>
          <a:prstGeom prst="rect">
            <a:avLst/>
          </a:prstGeom>
        </p:spPr>
      </p:pic>
      <p:sp>
        <p:nvSpPr>
          <p:cNvPr id="34" name="Shape 29"/>
          <p:cNvSpPr/>
          <p:nvPr/>
        </p:nvSpPr>
        <p:spPr>
          <a:xfrm>
            <a:off x="6286500" y="3791102"/>
            <a:ext cx="5296205" cy="1981505"/>
          </a:xfrm>
          <a:prstGeom prst="roundRect">
            <a:avLst>
              <a:gd name="adj" fmla="val 887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6782105" y="2104949"/>
            <a:ext cx="1600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PROFESSIONAL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6734556" y="4009644"/>
            <a:ext cx="26389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PHILOSOPHY &amp; APPROACH</a:t>
            </a:r>
            <a:endParaRPr lang="en-US" sz="1500" dirty="0"/>
          </a:p>
        </p:txBody>
      </p:sp>
      <p:sp>
        <p:nvSpPr>
          <p:cNvPr id="37" name="Text 32"/>
          <p:cNvSpPr txBox="1"/>
          <p:nvPr/>
        </p:nvSpPr>
        <p:spPr>
          <a:xfrm>
            <a:off x="1067105" y="470550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B.A. Economics &amp; M.S. Finance, University of Neuchâtel (2016)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6743700" y="2495398"/>
            <a:ext cx="38962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12+ years in hedge funds &amp; investment management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6743700" y="2800807"/>
            <a:ext cx="3810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Launched first quantamental AI hedge fund in 2019</a:t>
            </a:r>
            <a:endParaRPr lang="en-US" sz="1200" dirty="0"/>
          </a:p>
        </p:txBody>
      </p:sp>
      <p:sp>
        <p:nvSpPr>
          <p:cNvPr id="40" name="Text 35"/>
          <p:cNvSpPr txBox="1"/>
          <p:nvPr/>
        </p:nvSpPr>
        <p:spPr>
          <a:xfrm>
            <a:off x="6743700" y="3105302"/>
            <a:ext cx="37536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Early cryptocurrency investor &amp; advisor since 2016</a:t>
            </a:r>
            <a:endParaRPr lang="en-US" sz="1200" dirty="0"/>
          </a:p>
        </p:txBody>
      </p:sp>
      <p:pic>
        <p:nvPicPr>
          <p:cNvPr id="4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515100" y="4062679"/>
            <a:ext cx="142646" cy="190195"/>
          </a:xfrm>
          <a:prstGeom prst="rect">
            <a:avLst/>
          </a:prstGeom>
        </p:spPr>
      </p:pic>
      <p:sp>
        <p:nvSpPr>
          <p:cNvPr id="42" name="Text 36"/>
          <p:cNvSpPr txBox="1"/>
          <p:nvPr/>
        </p:nvSpPr>
        <p:spPr>
          <a:xfrm>
            <a:off x="6743700" y="4401007"/>
            <a:ext cx="2543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Self-described contrarian thinker</a:t>
            </a:r>
            <a:endParaRPr lang="en-US" sz="1200" dirty="0"/>
          </a:p>
        </p:txBody>
      </p:sp>
      <p:sp>
        <p:nvSpPr>
          <p:cNvPr id="43" name="Text 37"/>
          <p:cNvSpPr txBox="1"/>
          <p:nvPr/>
        </p:nvSpPr>
        <p:spPr>
          <a:xfrm>
            <a:off x="6743700" y="4705502"/>
            <a:ext cx="32104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Focus on AI, DeepTech, Web3 &amp; Blockchain</a:t>
            </a:r>
            <a:endParaRPr lang="en-US" sz="1200" dirty="0"/>
          </a:p>
        </p:txBody>
      </p:sp>
      <p:sp>
        <p:nvSpPr>
          <p:cNvPr id="44" name="Text 38"/>
          <p:cNvSpPr txBox="1"/>
          <p:nvPr/>
        </p:nvSpPr>
        <p:spPr>
          <a:xfrm>
            <a:off x="6743700" y="5009998"/>
            <a:ext cx="22960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"Problems are opportunities"</a:t>
            </a:r>
            <a:endParaRPr lang="en-US" sz="1200" dirty="0"/>
          </a:p>
        </p:txBody>
      </p:sp>
      <p:sp>
        <p:nvSpPr>
          <p:cNvPr id="45" name="Text 39"/>
          <p:cNvSpPr txBox="1"/>
          <p:nvPr/>
        </p:nvSpPr>
        <p:spPr>
          <a:xfrm>
            <a:off x="6743700" y="5315407"/>
            <a:ext cx="30961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Values productive stress &amp; independence</a:t>
            </a:r>
            <a:endParaRPr lang="en-US" sz="1200" dirty="0"/>
          </a:p>
        </p:txBody>
      </p:sp>
      <p:pic>
        <p:nvPicPr>
          <p:cNvPr id="46" name="Image 4" descr="preencoded.png">    </p:cNvPr>
          <p:cNvPicPr>
            <a:picLocks noChangeAspect="1"/>
          </p:cNvPicPr>
          <p:nvPr/>
        </p:nvPicPr>
        <p:blipFill>
          <a:blip r:embed="rId5"/>
          <a:srcRect l="-837" r="-837" t="0" b="0"/>
          <a:stretch/>
        </p:blipFill>
        <p:spPr>
          <a:xfrm>
            <a:off x="3423514" y="5076749"/>
            <a:ext cx="152705" cy="133502"/>
          </a:xfrm>
          <a:prstGeom prst="rect">
            <a:avLst/>
          </a:prstGeom>
        </p:spPr>
      </p:pic>
      <p:sp>
        <p:nvSpPr>
          <p:cNvPr id="47" name="Text 40"/>
          <p:cNvSpPr txBox="1"/>
          <p:nvPr/>
        </p:nvSpPr>
        <p:spPr>
          <a:xfrm>
            <a:off x="3652114" y="5048402"/>
            <a:ext cx="134782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Strategy</a:t>
            </a:r>
            <a:endParaRPr lang="en-US" sz="1000" dirty="0"/>
          </a:p>
        </p:txBody>
      </p:sp>
      <p:pic>
        <p:nvPicPr>
          <p:cNvPr id="48" name="Image 5" descr="preencoded.png">    </p:cNvPr>
          <p:cNvPicPr>
            <a:picLocks noChangeAspect="1"/>
          </p:cNvPicPr>
          <p:nvPr/>
        </p:nvPicPr>
        <p:blipFill>
          <a:blip r:embed="rId6"/>
          <a:srcRect l="-1507" r="-1507" t="0" b="0"/>
          <a:stretch/>
        </p:blipFill>
        <p:spPr>
          <a:xfrm>
            <a:off x="5352898" y="5076749"/>
            <a:ext cx="171907" cy="133502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5600700" y="5048402"/>
            <a:ext cx="9765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Technology</a:t>
            </a:r>
            <a:endParaRPr lang="en-US" sz="1000" dirty="0"/>
          </a:p>
        </p:txBody>
      </p:sp>
      <p:pic>
        <p:nvPicPr>
          <p:cNvPr id="50" name="Image 6" descr="preencoded.png">    </p:cNvPr>
          <p:cNvPicPr>
            <a:picLocks noChangeAspect="1"/>
          </p:cNvPicPr>
          <p:nvPr/>
        </p:nvPicPr>
        <p:blipFill>
          <a:blip r:embed="rId7"/>
          <a:srcRect l="-837" r="-837" t="0" b="0"/>
          <a:stretch/>
        </p:blipFill>
        <p:spPr>
          <a:xfrm>
            <a:off x="6928409" y="5076749"/>
            <a:ext cx="152705" cy="133502"/>
          </a:xfrm>
          <a:prstGeom prst="rect">
            <a:avLst/>
          </a:prstGeom>
        </p:spPr>
      </p:pic>
      <p:sp>
        <p:nvSpPr>
          <p:cNvPr id="51" name="Text 42"/>
          <p:cNvSpPr txBox="1"/>
          <p:nvPr/>
        </p:nvSpPr>
        <p:spPr>
          <a:xfrm>
            <a:off x="7157009" y="5048402"/>
            <a:ext cx="7955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Blockchain</a:t>
            </a:r>
            <a:endParaRPr lang="en-US" sz="1000" dirty="0"/>
          </a:p>
        </p:txBody>
      </p:sp>
      <p:pic>
        <p:nvPicPr>
          <p:cNvPr id="52" name="Image 7" descr="preencoded.png">    </p:cNvPr>
          <p:cNvPicPr>
            <a:picLocks noChangeAspect="1"/>
          </p:cNvPicPr>
          <p:nvPr/>
        </p:nvPicPr>
        <p:blipFill>
          <a:blip r:embed="rId8"/>
          <a:srcRect l="-1507" r="-1507" t="0" b="0"/>
          <a:stretch/>
        </p:blipFill>
        <p:spPr>
          <a:xfrm>
            <a:off x="8300923" y="5076749"/>
            <a:ext cx="171907" cy="133502"/>
          </a:xfrm>
          <a:prstGeom prst="rect">
            <a:avLst/>
          </a:prstGeom>
        </p:spPr>
      </p:pic>
      <p:sp>
        <p:nvSpPr>
          <p:cNvPr id="53" name="Text 43"/>
          <p:cNvSpPr txBox="1"/>
          <p:nvPr/>
        </p:nvSpPr>
        <p:spPr>
          <a:xfrm>
            <a:off x="8548726" y="5048402"/>
            <a:ext cx="15480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Philanthropic Activities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6163056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PERSONAL BACKGROUND &amp; ORIGINS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1648" r="-1648" t="0" b="0"/>
          <a:stretch/>
        </p:blipFill>
        <p:spPr>
          <a:xfrm>
            <a:off x="685800" y="1567282"/>
            <a:ext cx="171907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72007" y="1514246"/>
            <a:ext cx="26389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HERITAGE &amp; BACKGROUND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3381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Swiss-born entrepreneur with Jewish heritage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43059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Has lived in Israel, connecting deeply with his cultural roots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28200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Currently based in Zurich, Switzerland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independence, resilience, and contrarian thinking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73152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34390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FITNESS &amp; ATHLETIC BACKGROUND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37435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Former athlete with particular focus on calisthenics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41440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Continues fitness regimen as part of personal philosophy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3419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Applies athletic discipline to business ventures</a:t>
            </a:r>
            <a:endParaRPr lang="en-US" sz="1200" dirty="0"/>
          </a:p>
        </p:txBody>
      </p:sp>
      <p:sp>
        <p:nvSpPr>
          <p:cNvPr id="41" name="Shape 37"/>
          <p:cNvSpPr/>
          <p:nvPr/>
        </p:nvSpPr>
        <p:spPr>
          <a:xfrm>
            <a:off x="8076895" y="1295705"/>
            <a:ext cx="36576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05495" y="1567282"/>
            <a:ext cx="142646" cy="190195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8563356" y="1514246"/>
            <a:ext cx="16770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PRINCIPLES</a:t>
            </a:r>
            <a:endParaRPr lang="en-US" sz="1500" dirty="0"/>
          </a:p>
        </p:txBody>
      </p:sp>
      <p:sp>
        <p:nvSpPr>
          <p:cNvPr id="44" name="Text 39"/>
          <p:cNvSpPr txBox="1"/>
          <p:nvPr/>
        </p:nvSpPr>
        <p:spPr>
          <a:xfrm>
            <a:off x="85340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8700516" y="1943100"/>
            <a:ext cx="22101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85340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700516" y="228600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Embraces productive stress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5340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700516" y="2628900"/>
            <a:ext cx="21534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independent thinking</a:t>
            </a:r>
            <a:endParaRPr lang="en-US" sz="1200" dirty="0"/>
          </a:p>
        </p:txBody>
      </p:sp>
      <p:sp>
        <p:nvSpPr>
          <p:cNvPr id="50" name="Shape 45"/>
          <p:cNvSpPr/>
          <p:nvPr/>
        </p:nvSpPr>
        <p:spPr>
          <a:xfrm>
            <a:off x="8076895" y="3314700"/>
            <a:ext cx="3657600" cy="1676095"/>
          </a:xfrm>
          <a:prstGeom prst="roundRect">
            <a:avLst>
              <a:gd name="adj" fmla="val 124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3586277"/>
            <a:ext cx="237744" cy="190195"/>
          </a:xfrm>
          <a:prstGeom prst="rect">
            <a:avLst/>
          </a:prstGeom>
        </p:spPr>
      </p:pic>
      <p:sp>
        <p:nvSpPr>
          <p:cNvPr id="52" name="Text 46"/>
          <p:cNvSpPr txBox="1"/>
          <p:nvPr/>
        </p:nvSpPr>
        <p:spPr>
          <a:xfrm>
            <a:off x="8658454" y="3534156"/>
            <a:ext cx="157185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SOCIAL IMPACT</a:t>
            </a:r>
            <a:endParaRPr lang="en-US" sz="1500" dirty="0"/>
          </a:p>
        </p:txBody>
      </p:sp>
      <p:sp>
        <p:nvSpPr>
          <p:cNvPr id="53" name="Text 47"/>
          <p:cNvSpPr txBox="1"/>
          <p:nvPr/>
        </p:nvSpPr>
        <p:spPr>
          <a:xfrm>
            <a:off x="8534095" y="3962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4" name="Text 48"/>
          <p:cNvSpPr txBox="1"/>
          <p:nvPr/>
        </p:nvSpPr>
        <p:spPr>
          <a:xfrm>
            <a:off x="8700516" y="3962095"/>
            <a:ext cx="19723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Volunteer work since 2019</a:t>
            </a:r>
            <a:endParaRPr lang="en-US" sz="1200" dirty="0"/>
          </a:p>
        </p:txBody>
      </p:sp>
      <p:sp>
        <p:nvSpPr>
          <p:cNvPr id="55" name="Text 49"/>
          <p:cNvSpPr txBox="1"/>
          <p:nvPr/>
        </p:nvSpPr>
        <p:spPr>
          <a:xfrm>
            <a:off x="85340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8700516" y="4304995"/>
            <a:ext cx="28767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Focus: disabilities, orphans, education, medical care</a:t>
            </a:r>
            <a:endParaRPr lang="en-US" sz="1200" dirty="0"/>
          </a:p>
        </p:txBody>
      </p:sp>
      <p:pic>
        <p:nvPicPr>
          <p:cNvPr id="57" name="Image 4" descr="preencoded.png">    </p:cNvPr>
          <p:cNvPicPr>
            <a:picLocks noChangeAspect="1"/>
          </p:cNvPicPr>
          <p:nvPr/>
        </p:nvPicPr>
        <p:blipFill>
          <a:blip r:embed="rId5"/>
          <a:srcRect l="-2512" r="-2512" t="0" b="0"/>
          <a:stretch/>
        </p:blipFill>
        <p:spPr>
          <a:xfrm>
            <a:off x="457200" y="5705856"/>
            <a:ext cx="105156" cy="133502"/>
          </a:xfrm>
          <a:prstGeom prst="rect">
            <a:avLst/>
          </a:prstGeom>
        </p:spPr>
      </p:pic>
      <p:sp>
        <p:nvSpPr>
          <p:cNvPr id="58" name="Text 51"/>
          <p:cNvSpPr txBox="1"/>
          <p:nvPr/>
        </p:nvSpPr>
        <p:spPr>
          <a:xfrm>
            <a:off x="638251" y="5676595"/>
            <a:ext cx="18626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Based in Zurich, Switzerland</a:t>
            </a:r>
            <a:endParaRPr lang="en-US" sz="1000" dirty="0"/>
          </a:p>
        </p:txBody>
      </p:sp>
      <p:pic>
        <p:nvPicPr>
          <p:cNvPr id="59" name="Image 5" descr="preencoded.png">    </p:cNvPr>
          <p:cNvPicPr>
            <a:picLocks noChangeAspect="1"/>
          </p:cNvPicPr>
          <p:nvPr/>
        </p:nvPicPr>
        <p:blipFill>
          <a:blip r:embed="rId6"/>
          <a:srcRect l="-1507" r="-1507" t="0" b="0"/>
          <a:stretch/>
        </p:blipFill>
        <p:spPr>
          <a:xfrm>
            <a:off x="5018227" y="5705856"/>
            <a:ext cx="171907" cy="133502"/>
          </a:xfrm>
          <a:prstGeom prst="rect">
            <a:avLst/>
          </a:prstGeom>
        </p:spPr>
      </p:pic>
      <p:sp>
        <p:nvSpPr>
          <p:cNvPr id="60" name="Text 52"/>
          <p:cNvSpPr txBox="1"/>
          <p:nvPr/>
        </p:nvSpPr>
        <p:spPr>
          <a:xfrm>
            <a:off x="5266030" y="5676595"/>
            <a:ext cx="168158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Multicultural Background</a:t>
            </a:r>
            <a:endParaRPr lang="en-US" sz="1000" dirty="0"/>
          </a:p>
        </p:txBody>
      </p:sp>
      <p:pic>
        <p:nvPicPr>
          <p:cNvPr id="61" name="Image 6" descr="preencoded.png">    </p:cNvPr>
          <p:cNvPicPr>
            <a:picLocks noChangeAspect="1"/>
          </p:cNvPicPr>
          <p:nvPr/>
        </p:nvPicPr>
        <p:blipFill>
          <a:blip r:embed="rId7"/>
          <a:srcRect l="-1507" r="-1507" t="0" b="0"/>
          <a:stretch/>
        </p:blipFill>
        <p:spPr>
          <a:xfrm>
            <a:off x="9463126" y="5705856"/>
            <a:ext cx="171907" cy="133502"/>
          </a:xfrm>
          <a:prstGeom prst="rect">
            <a:avLst/>
          </a:prstGeom>
        </p:spPr>
      </p:pic>
      <p:sp>
        <p:nvSpPr>
          <p:cNvPr id="62" name="Text 53"/>
          <p:cNvSpPr txBox="1"/>
          <p:nvPr/>
        </p:nvSpPr>
        <p:spPr>
          <a:xfrm>
            <a:off x="9710928" y="5676595"/>
            <a:ext cx="21296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Fitness &amp; Calisthenics Enthusiast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419161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EDUCATIONAL JOURNEY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90295" y="1514246"/>
            <a:ext cx="27340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UNIVERSITY OF NEUCHÂTEL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2839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Bachelor's degree in Economics (2016)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2457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Master's degree in Finance (2016)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0672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Developed foundational knowledge in financial markets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3543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 on economic theory and financial analysis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28483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ACADEMIC FOCUS AREAS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32296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Financial markets and investment strategies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25338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Economic theory and applications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24487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Banking systems and regulations</a:t>
            </a:r>
            <a:endParaRPr lang="en-US" sz="1200" dirty="0"/>
          </a:p>
        </p:txBody>
      </p:sp>
      <p:sp>
        <p:nvSpPr>
          <p:cNvPr id="41" name="Shape 37"/>
          <p:cNvSpPr/>
          <p:nvPr/>
        </p:nvSpPr>
        <p:spPr>
          <a:xfrm>
            <a:off x="6248095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476695" y="1567282"/>
            <a:ext cx="237744" cy="190195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6829654" y="1514246"/>
            <a:ext cx="42958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LUCERNE UNIVERSITY OF APPLIED SCIENCES</a:t>
            </a:r>
            <a:endParaRPr lang="en-US" sz="1500" dirty="0"/>
          </a:p>
        </p:txBody>
      </p:sp>
      <p:sp>
        <p:nvSpPr>
          <p:cNvPr id="44" name="Text 39"/>
          <p:cNvSpPr txBox="1"/>
          <p:nvPr/>
        </p:nvSpPr>
        <p:spPr>
          <a:xfrm>
            <a:off x="678210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6947611" y="1943100"/>
            <a:ext cx="28483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Institute of Financial Services Zug (IFZ)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678210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6947611" y="2286000"/>
            <a:ext cx="32580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Master's in Banking and Finance (2017-2018)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678210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6947611" y="2628900"/>
            <a:ext cx="28200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Advanced training in financial services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678210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6947611" y="2971800"/>
            <a:ext cx="2981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Specialized in modern banking practices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6248095" y="3657600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76695" y="3929177"/>
            <a:ext cx="190195" cy="190195"/>
          </a:xfrm>
          <a:prstGeom prst="rect">
            <a:avLst/>
          </a:prstGeom>
        </p:spPr>
      </p:pic>
      <p:sp>
        <p:nvSpPr>
          <p:cNvPr id="54" name="Text 48"/>
          <p:cNvSpPr txBox="1"/>
          <p:nvPr/>
        </p:nvSpPr>
        <p:spPr>
          <a:xfrm>
            <a:off x="6782105" y="3877056"/>
            <a:ext cx="25813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ENTREPRENEURIAL PIVOT</a:t>
            </a:r>
            <a:endParaRPr lang="en-US" sz="1500" dirty="0"/>
          </a:p>
        </p:txBody>
      </p:sp>
      <p:sp>
        <p:nvSpPr>
          <p:cNvPr id="55" name="Text 49"/>
          <p:cNvSpPr txBox="1"/>
          <p:nvPr/>
        </p:nvSpPr>
        <p:spPr>
          <a:xfrm>
            <a:off x="678210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6947611" y="4304995"/>
            <a:ext cx="32863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Left during final semester to pursue business</a:t>
            </a:r>
            <a:endParaRPr lang="en-US" sz="1200" dirty="0"/>
          </a:p>
        </p:txBody>
      </p:sp>
      <p:sp>
        <p:nvSpPr>
          <p:cNvPr id="57" name="Text 51"/>
          <p:cNvSpPr txBox="1"/>
          <p:nvPr/>
        </p:nvSpPr>
        <p:spPr>
          <a:xfrm>
            <a:off x="678210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6947611" y="4647895"/>
            <a:ext cx="3829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"Burned plan B" to fully commit to entrepreneurship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678210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6947611" y="4990795"/>
            <a:ext cx="32104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"I needed more stress. Stress is productive."</a:t>
            </a:r>
            <a:endParaRPr lang="en-US" sz="1200" dirty="0"/>
          </a:p>
        </p:txBody>
      </p:sp>
      <p:pic>
        <p:nvPicPr>
          <p:cNvPr id="6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100" b="-1100"/>
          <a:stretch/>
        </p:blipFill>
        <p:spPr>
          <a:xfrm>
            <a:off x="457200" y="5705856"/>
            <a:ext cx="114300" cy="133502"/>
          </a:xfrm>
          <a:prstGeom prst="rect">
            <a:avLst/>
          </a:prstGeom>
        </p:spPr>
      </p:pic>
      <p:sp>
        <p:nvSpPr>
          <p:cNvPr id="62" name="Text 55"/>
          <p:cNvSpPr txBox="1"/>
          <p:nvPr/>
        </p:nvSpPr>
        <p:spPr>
          <a:xfrm>
            <a:off x="647395" y="5676595"/>
            <a:ext cx="18717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 Period: 2016-2018</a:t>
            </a:r>
            <a:endParaRPr lang="en-US" sz="1000" dirty="0"/>
          </a:p>
        </p:txBody>
      </p:sp>
      <p:pic>
        <p:nvPicPr>
          <p:cNvPr id="63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4913071" y="5705856"/>
            <a:ext cx="105156" cy="133502"/>
          </a:xfrm>
          <a:prstGeom prst="rect">
            <a:avLst/>
          </a:prstGeom>
        </p:spPr>
      </p:pic>
      <p:sp>
        <p:nvSpPr>
          <p:cNvPr id="64" name="Text 56"/>
          <p:cNvSpPr txBox="1"/>
          <p:nvPr/>
        </p:nvSpPr>
        <p:spPr>
          <a:xfrm>
            <a:off x="5094122" y="5676595"/>
            <a:ext cx="19769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Switzerland (Neuchâtel &amp; Zug)</a:t>
            </a:r>
            <a:endParaRPr lang="en-US" sz="1000" dirty="0"/>
          </a:p>
        </p:txBody>
      </p:sp>
      <p:pic>
        <p:nvPicPr>
          <p:cNvPr id="65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464954" y="5705856"/>
            <a:ext cx="133502" cy="133502"/>
          </a:xfrm>
          <a:prstGeom prst="rect">
            <a:avLst/>
          </a:prstGeom>
        </p:spPr>
      </p:pic>
      <p:sp>
        <p:nvSpPr>
          <p:cNvPr id="66" name="Text 57"/>
          <p:cNvSpPr txBox="1"/>
          <p:nvPr/>
        </p:nvSpPr>
        <p:spPr>
          <a:xfrm>
            <a:off x="9674352" y="5676595"/>
            <a:ext cx="21671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Finance &amp; Economics Foundation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381305" y="323698"/>
            <a:ext cx="573420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PROFESSIONAL CAREER TIMELINE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381305" y="87599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381305" y="1143000"/>
            <a:ext cx="5639105" cy="1257300"/>
          </a:xfrm>
          <a:prstGeom prst="roundRect">
            <a:avLst>
              <a:gd name="adj" fmla="val 2204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305" y="1143000"/>
            <a:ext cx="38405" cy="1257300"/>
          </a:xfrm>
          <a:prstGeom prst="roundRect">
            <a:avLst>
              <a:gd name="adj" fmla="val 2380940"/>
            </a:avLst>
          </a:prstGeom>
          <a:solidFill>
            <a:srgbClr val="60A5F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7395" y="1304849"/>
            <a:ext cx="245333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CAREER | ~2011-2016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47395" y="1600200"/>
            <a:ext cx="4920386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Began in hedge funds with expertise in quantitative analysis and discretionary trading strategies.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47395" y="2057400"/>
            <a:ext cx="761695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24205" y="2066544"/>
            <a:ext cx="69585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Long/Short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1446581" y="2057400"/>
            <a:ext cx="952805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1523390" y="2066544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Quant Analysis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381305" y="2553005"/>
            <a:ext cx="5639105" cy="1257300"/>
          </a:xfrm>
          <a:prstGeom prst="roundRect">
            <a:avLst>
              <a:gd name="adj" fmla="val 2204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381305" y="2553005"/>
            <a:ext cx="38405" cy="1257300"/>
          </a:xfrm>
          <a:prstGeom prst="roundRect">
            <a:avLst>
              <a:gd name="adj" fmla="val 2380940"/>
            </a:avLst>
          </a:prstGeom>
          <a:solidFill>
            <a:srgbClr val="60A5FA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47395" y="2714854"/>
            <a:ext cx="1929384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CRYPTO ENTRY | 2016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647395" y="3010205"/>
            <a:ext cx="5300777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Began advising and investing in cryptocurrency projects, establishing early presence in blockchain.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47395" y="3467405"/>
            <a:ext cx="942746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724205" y="3476549"/>
            <a:ext cx="87691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Adoption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1623060" y="3467405"/>
            <a:ext cx="619049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1699870" y="3476549"/>
            <a:ext cx="5532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Advisory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6172200" y="1143000"/>
            <a:ext cx="5639105" cy="1295705"/>
          </a:xfrm>
          <a:prstGeom prst="roundRect">
            <a:avLst>
              <a:gd name="adj" fmla="val 2076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172200" y="1143000"/>
            <a:ext cx="38405" cy="1295705"/>
          </a:xfrm>
          <a:prstGeom prst="roundRect">
            <a:avLst>
              <a:gd name="adj" fmla="val 2380940"/>
            </a:avLst>
          </a:prstGeom>
          <a:solidFill>
            <a:srgbClr val="60A5FA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439205" y="1638605"/>
            <a:ext cx="5005426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Founded technology and investment group focusing on capital markets, AI, and venture building.</a:t>
            </a:r>
            <a:endParaRPr lang="en-US" sz="1000" dirty="0"/>
          </a:p>
        </p:txBody>
      </p:sp>
      <p:sp>
        <p:nvSpPr>
          <p:cNvPr id="40" name="Text 38"/>
          <p:cNvSpPr txBox="1"/>
          <p:nvPr/>
        </p:nvSpPr>
        <p:spPr>
          <a:xfrm>
            <a:off x="6439205" y="1324051"/>
            <a:ext cx="2405786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FOUNDING VESTUN | ~2018</a:t>
            </a:r>
            <a:endParaRPr lang="en-US" sz="1300" dirty="0"/>
          </a:p>
        </p:txBody>
      </p:sp>
      <p:pic>
        <p:nvPicPr>
          <p:cNvPr id="41" name="Image 0" descr="https://page.gensparksite.com/slides_images/5fab2ed16bb193883f9305c768078a82.png">    </p:cNvPr>
          <p:cNvPicPr>
            <a:picLocks noChangeAspect="1"/>
          </p:cNvPicPr>
          <p:nvPr/>
        </p:nvPicPr>
        <p:blipFill>
          <a:blip r:embed="rId1"/>
          <a:srcRect l="0" r="0" t="176" b="177"/>
          <a:stretch/>
        </p:blipFill>
        <p:spPr>
          <a:xfrm>
            <a:off x="10470794" y="1295705"/>
            <a:ext cx="1190549" cy="304495"/>
          </a:xfrm>
          <a:prstGeom prst="rect">
            <a:avLst/>
          </a:prstGeom>
        </p:spPr>
      </p:pic>
      <p:sp>
        <p:nvSpPr>
          <p:cNvPr id="42" name="Shape 39"/>
          <p:cNvSpPr/>
          <p:nvPr/>
        </p:nvSpPr>
        <p:spPr>
          <a:xfrm>
            <a:off x="6439205" y="2095805"/>
            <a:ext cx="961949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6515100" y="2104949"/>
            <a:ext cx="8961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Founder &amp; CEO</a:t>
            </a:r>
            <a:endParaRPr lang="en-US" sz="900" dirty="0"/>
          </a:p>
        </p:txBody>
      </p:sp>
      <p:sp>
        <p:nvSpPr>
          <p:cNvPr id="44" name="Shape 41"/>
          <p:cNvSpPr/>
          <p:nvPr/>
        </p:nvSpPr>
        <p:spPr>
          <a:xfrm>
            <a:off x="7431329" y="2095805"/>
            <a:ext cx="629107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7507224" y="2104949"/>
            <a:ext cx="562356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Ventures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6172200" y="2590495"/>
            <a:ext cx="5639105" cy="1257300"/>
          </a:xfrm>
          <a:prstGeom prst="roundRect">
            <a:avLst>
              <a:gd name="adj" fmla="val 2204"/>
            </a:avLst>
          </a:prstGeom>
          <a:solidFill>
            <a:srgbClr val="1F2937">
              <a:alpha val="70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172200" y="2590495"/>
            <a:ext cx="38405" cy="1257300"/>
          </a:xfrm>
          <a:prstGeom prst="roundRect">
            <a:avLst>
              <a:gd name="adj" fmla="val 2380940"/>
            </a:avLst>
          </a:prstGeom>
          <a:solidFill>
            <a:srgbClr val="60A5FA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6439205" y="2752344"/>
            <a:ext cx="3005633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FUND &amp; EXPANSION | 2019-2025</a:t>
            </a:r>
            <a:endParaRPr lang="en-US" sz="1300" dirty="0"/>
          </a:p>
        </p:txBody>
      </p:sp>
      <p:sp>
        <p:nvSpPr>
          <p:cNvPr id="49" name="Text 46"/>
          <p:cNvSpPr txBox="1"/>
          <p:nvPr/>
        </p:nvSpPr>
        <p:spPr>
          <a:xfrm>
            <a:off x="6439205" y="3047695"/>
            <a:ext cx="5005426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Launched quantamental AI hedge fund (2019) and expanded to Korea (2024-25) focusing on Web3 &amp; AI.</a:t>
            </a:r>
            <a:endParaRPr lang="en-US" sz="1000" dirty="0"/>
          </a:p>
        </p:txBody>
      </p:sp>
      <p:sp>
        <p:nvSpPr>
          <p:cNvPr id="50" name="Shape 47"/>
          <p:cNvSpPr/>
          <p:nvPr/>
        </p:nvSpPr>
        <p:spPr>
          <a:xfrm>
            <a:off x="6439205" y="3504895"/>
            <a:ext cx="923544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6515100" y="3514954"/>
            <a:ext cx="857707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Hedge Fund</a:t>
            </a:r>
            <a:endParaRPr lang="en-US" sz="900" dirty="0"/>
          </a:p>
        </p:txBody>
      </p:sp>
      <p:sp>
        <p:nvSpPr>
          <p:cNvPr id="52" name="Shape 49"/>
          <p:cNvSpPr/>
          <p:nvPr/>
        </p:nvSpPr>
        <p:spPr>
          <a:xfrm>
            <a:off x="7397496" y="3504895"/>
            <a:ext cx="857707" cy="190195"/>
          </a:xfrm>
          <a:prstGeom prst="roundRect">
            <a:avLst>
              <a:gd name="adj" fmla="val 96154"/>
            </a:avLst>
          </a:prstGeom>
          <a:solidFill>
            <a:srgbClr val="374151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7473391" y="3514954"/>
            <a:ext cx="790956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Reach</a:t>
            </a:r>
            <a:endParaRPr lang="en-US" sz="900" dirty="0"/>
          </a:p>
        </p:txBody>
      </p:sp>
      <p:sp>
        <p:nvSpPr>
          <p:cNvPr id="54" name="Shape 51"/>
          <p:cNvSpPr/>
          <p:nvPr/>
        </p:nvSpPr>
        <p:spPr>
          <a:xfrm>
            <a:off x="381305" y="4076395"/>
            <a:ext cx="3733495" cy="1028700"/>
          </a:xfrm>
          <a:prstGeom prst="roundRect">
            <a:avLst>
              <a:gd name="adj" fmla="val 3292"/>
            </a:avLst>
          </a:prstGeom>
          <a:solidFill>
            <a:srgbClr val="1F2937">
              <a:alpha val="50000"/>
            </a:srgbClr>
          </a:solidFill>
          <a:ln/>
        </p:spPr>
      </p:sp>
      <p:pic>
        <p:nvPicPr>
          <p:cNvPr id="5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95605" y="4226357"/>
            <a:ext cx="133502" cy="133502"/>
          </a:xfrm>
          <a:prstGeom prst="rect">
            <a:avLst/>
          </a:prstGeom>
        </p:spPr>
      </p:pic>
      <p:sp>
        <p:nvSpPr>
          <p:cNvPr id="56" name="Shape 52"/>
          <p:cNvSpPr/>
          <p:nvPr/>
        </p:nvSpPr>
        <p:spPr>
          <a:xfrm>
            <a:off x="4229100" y="4076395"/>
            <a:ext cx="3733495" cy="1028700"/>
          </a:xfrm>
          <a:prstGeom prst="roundRect">
            <a:avLst>
              <a:gd name="adj" fmla="val 3292"/>
            </a:avLst>
          </a:prstGeom>
          <a:solidFill>
            <a:srgbClr val="1F2937">
              <a:alpha val="50000"/>
            </a:srgbClr>
          </a:solidFill>
          <a:ln/>
        </p:spPr>
      </p:sp>
      <p:sp>
        <p:nvSpPr>
          <p:cNvPr id="57" name="Shape 53"/>
          <p:cNvSpPr/>
          <p:nvPr/>
        </p:nvSpPr>
        <p:spPr>
          <a:xfrm>
            <a:off x="8076895" y="4076395"/>
            <a:ext cx="3733495" cy="1028700"/>
          </a:xfrm>
          <a:prstGeom prst="roundRect">
            <a:avLst>
              <a:gd name="adj" fmla="val 3292"/>
            </a:avLst>
          </a:prstGeom>
          <a:solidFill>
            <a:srgbClr val="1F2937">
              <a:alpha val="50000"/>
            </a:srgbClr>
          </a:solidFill>
          <a:ln/>
        </p:spPr>
      </p:sp>
      <p:sp>
        <p:nvSpPr>
          <p:cNvPr id="58" name="Text 54"/>
          <p:cNvSpPr txBox="1"/>
          <p:nvPr/>
        </p:nvSpPr>
        <p:spPr>
          <a:xfrm>
            <a:off x="705002" y="4190695"/>
            <a:ext cx="8247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EXPERTISE</a:t>
            </a:r>
            <a:endParaRPr lang="en-US" sz="1000" dirty="0"/>
          </a:p>
        </p:txBody>
      </p:sp>
      <p:sp>
        <p:nvSpPr>
          <p:cNvPr id="59" name="Text 55"/>
          <p:cNvSpPr txBox="1"/>
          <p:nvPr/>
        </p:nvSpPr>
        <p:spPr>
          <a:xfrm>
            <a:off x="4572000" y="4190695"/>
            <a:ext cx="111922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ACHIEVEMENTS</a:t>
            </a:r>
            <a:endParaRPr lang="en-US" sz="1000" dirty="0"/>
          </a:p>
        </p:txBody>
      </p:sp>
      <p:sp>
        <p:nvSpPr>
          <p:cNvPr id="60" name="Text 56"/>
          <p:cNvSpPr txBox="1"/>
          <p:nvPr/>
        </p:nvSpPr>
        <p:spPr>
          <a:xfrm>
            <a:off x="571500" y="4448556"/>
            <a:ext cx="205740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Quantitative &amp; discretionary trading</a:t>
            </a:r>
            <a:endParaRPr lang="en-US" sz="900" dirty="0"/>
          </a:p>
        </p:txBody>
      </p:sp>
      <p:sp>
        <p:nvSpPr>
          <p:cNvPr id="61" name="Text 57"/>
          <p:cNvSpPr txBox="1"/>
          <p:nvPr/>
        </p:nvSpPr>
        <p:spPr>
          <a:xfrm>
            <a:off x="571500" y="4638751"/>
            <a:ext cx="1991563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AI &amp; machine learning applications</a:t>
            </a:r>
            <a:endParaRPr lang="en-US" sz="900" dirty="0"/>
          </a:p>
        </p:txBody>
      </p:sp>
      <p:sp>
        <p:nvSpPr>
          <p:cNvPr id="62" name="Text 58"/>
          <p:cNvSpPr txBox="1"/>
          <p:nvPr/>
        </p:nvSpPr>
        <p:spPr>
          <a:xfrm>
            <a:off x="571500" y="4828946"/>
            <a:ext cx="1438351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Capital markets strategy</a:t>
            </a:r>
            <a:endParaRPr lang="en-US" sz="900" dirty="0"/>
          </a:p>
        </p:txBody>
      </p:sp>
      <p:pic>
        <p:nvPicPr>
          <p:cNvPr id="63" name="Image 2" descr="preencoded.png">    </p:cNvPr>
          <p:cNvPicPr>
            <a:picLocks noChangeAspect="1"/>
          </p:cNvPicPr>
          <p:nvPr/>
        </p:nvPicPr>
        <p:blipFill>
          <a:blip r:embed="rId3"/>
          <a:srcRect l="-837" r="-837" t="0" b="0"/>
          <a:stretch/>
        </p:blipFill>
        <p:spPr>
          <a:xfrm>
            <a:off x="4343400" y="4226357"/>
            <a:ext cx="152705" cy="133502"/>
          </a:xfrm>
          <a:prstGeom prst="rect">
            <a:avLst/>
          </a:prstGeom>
        </p:spPr>
      </p:pic>
      <p:sp>
        <p:nvSpPr>
          <p:cNvPr id="64" name="Text 59"/>
          <p:cNvSpPr txBox="1"/>
          <p:nvPr/>
        </p:nvSpPr>
        <p:spPr>
          <a:xfrm>
            <a:off x="8419795" y="4190695"/>
            <a:ext cx="8055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VENTURES</a:t>
            </a:r>
            <a:endParaRPr lang="en-US" sz="1000" dirty="0"/>
          </a:p>
        </p:txBody>
      </p:sp>
      <p:sp>
        <p:nvSpPr>
          <p:cNvPr id="65" name="Text 60"/>
          <p:cNvSpPr txBox="1"/>
          <p:nvPr/>
        </p:nvSpPr>
        <p:spPr>
          <a:xfrm>
            <a:off x="4419295" y="4448556"/>
            <a:ext cx="1886407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Pioneered quantamental AI fund</a:t>
            </a:r>
            <a:endParaRPr lang="en-US" sz="900" dirty="0"/>
          </a:p>
        </p:txBody>
      </p:sp>
      <p:sp>
        <p:nvSpPr>
          <p:cNvPr id="66" name="Text 61"/>
          <p:cNvSpPr txBox="1"/>
          <p:nvPr/>
        </p:nvSpPr>
        <p:spPr>
          <a:xfrm>
            <a:off x="4419295" y="4638751"/>
            <a:ext cx="182880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Early crypto investor since 2016</a:t>
            </a:r>
            <a:endParaRPr lang="en-US" sz="900" dirty="0"/>
          </a:p>
        </p:txBody>
      </p:sp>
      <p:sp>
        <p:nvSpPr>
          <p:cNvPr id="67" name="Text 62"/>
          <p:cNvSpPr txBox="1"/>
          <p:nvPr/>
        </p:nvSpPr>
        <p:spPr>
          <a:xfrm>
            <a:off x="4419295" y="4828946"/>
            <a:ext cx="1858061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Built global investment network</a:t>
            </a:r>
            <a:endParaRPr lang="en-US" sz="900" dirty="0"/>
          </a:p>
        </p:txBody>
      </p:sp>
      <p:pic>
        <p:nvPicPr>
          <p:cNvPr id="68" name="Image 3" descr="preencoded.png">    </p:cNvPr>
          <p:cNvPicPr>
            <a:picLocks noChangeAspect="1"/>
          </p:cNvPicPr>
          <p:nvPr/>
        </p:nvPicPr>
        <p:blipFill>
          <a:blip r:embed="rId4"/>
          <a:srcRect l="-837" r="-837" t="0" b="0"/>
          <a:stretch/>
        </p:blipFill>
        <p:spPr>
          <a:xfrm>
            <a:off x="8191195" y="4226357"/>
            <a:ext cx="152705" cy="133502"/>
          </a:xfrm>
          <a:prstGeom prst="rect">
            <a:avLst/>
          </a:prstGeom>
        </p:spPr>
      </p:pic>
      <p:sp>
        <p:nvSpPr>
          <p:cNvPr id="69" name="Text 63"/>
          <p:cNvSpPr txBox="1"/>
          <p:nvPr/>
        </p:nvSpPr>
        <p:spPr>
          <a:xfrm>
            <a:off x="8268005" y="4448556"/>
            <a:ext cx="1838858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Technology &amp; investment group</a:t>
            </a:r>
            <a:endParaRPr lang="en-US" sz="900" dirty="0"/>
          </a:p>
        </p:txBody>
      </p:sp>
      <p:sp>
        <p:nvSpPr>
          <p:cNvPr id="70" name="Text 64"/>
          <p:cNvSpPr txBox="1"/>
          <p:nvPr/>
        </p:nvSpPr>
        <p:spPr>
          <a:xfrm>
            <a:off x="8268005" y="4638751"/>
            <a:ext cx="182880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Celebrity business partnerships</a:t>
            </a:r>
            <a:endParaRPr lang="en-US" sz="900" dirty="0"/>
          </a:p>
        </p:txBody>
      </p:sp>
      <p:sp>
        <p:nvSpPr>
          <p:cNvPr id="71" name="Text 65"/>
          <p:cNvSpPr txBox="1"/>
          <p:nvPr/>
        </p:nvSpPr>
        <p:spPr>
          <a:xfrm>
            <a:off x="8268005" y="4828946"/>
            <a:ext cx="1515161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Korean market expansion</a:t>
            </a:r>
            <a:endParaRPr lang="en-US" sz="900" dirty="0"/>
          </a:p>
        </p:txBody>
      </p:sp>
      <p:pic>
        <p:nvPicPr>
          <p:cNvPr id="72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381305" y="5286146"/>
            <a:ext cx="133502" cy="133502"/>
          </a:xfrm>
          <a:prstGeom prst="rect">
            <a:avLst/>
          </a:prstGeom>
        </p:spPr>
      </p:pic>
      <p:sp>
        <p:nvSpPr>
          <p:cNvPr id="73" name="Text 66"/>
          <p:cNvSpPr txBox="1"/>
          <p:nvPr/>
        </p:nvSpPr>
        <p:spPr>
          <a:xfrm>
            <a:off x="590702" y="5257800"/>
            <a:ext cx="24057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12+ Years in Investment Management</a:t>
            </a:r>
            <a:endParaRPr lang="en-US" sz="1000" dirty="0"/>
          </a:p>
        </p:txBody>
      </p:sp>
      <p:pic>
        <p:nvPicPr>
          <p:cNvPr id="74" name="Image 5" descr="preencoded.png">    </p:cNvPr>
          <p:cNvPicPr>
            <a:picLocks noChangeAspect="1"/>
          </p:cNvPicPr>
          <p:nvPr/>
        </p:nvPicPr>
        <p:blipFill>
          <a:blip r:embed="rId6"/>
          <a:srcRect l="-1507" r="-1507" t="0" b="0"/>
          <a:stretch/>
        </p:blipFill>
        <p:spPr>
          <a:xfrm>
            <a:off x="5475427" y="5286146"/>
            <a:ext cx="171907" cy="133502"/>
          </a:xfrm>
          <a:prstGeom prst="rect">
            <a:avLst/>
          </a:prstGeom>
        </p:spPr>
      </p:pic>
      <p:sp>
        <p:nvSpPr>
          <p:cNvPr id="75" name="Text 67"/>
          <p:cNvSpPr txBox="1"/>
          <p:nvPr/>
        </p:nvSpPr>
        <p:spPr>
          <a:xfrm>
            <a:off x="5723230" y="5257800"/>
            <a:ext cx="17867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&amp; Quantamental Pioneer</a:t>
            </a:r>
            <a:endParaRPr lang="en-US" sz="1000" dirty="0"/>
          </a:p>
        </p:txBody>
      </p:sp>
      <p:pic>
        <p:nvPicPr>
          <p:cNvPr id="76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987991" y="5286146"/>
            <a:ext cx="133502" cy="133502"/>
          </a:xfrm>
          <a:prstGeom prst="rect">
            <a:avLst/>
          </a:prstGeom>
        </p:spPr>
      </p:pic>
      <p:sp>
        <p:nvSpPr>
          <p:cNvPr id="77" name="Text 68"/>
          <p:cNvSpPr txBox="1"/>
          <p:nvPr/>
        </p:nvSpPr>
        <p:spPr>
          <a:xfrm>
            <a:off x="10197389" y="5257800"/>
            <a:ext cx="17199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Expansion Strategy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37998"/>
            <a:ext cx="613471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VESTUN GROUP: COMPANY &amp; MODEL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9029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21" name="Image 0" descr="https://page.gensparksite.com/slides_images/5fab2ed16bb193883f9305c768078a82.png">    </p:cNvPr>
          <p:cNvPicPr>
            <a:picLocks noChangeAspect="1"/>
          </p:cNvPicPr>
          <p:nvPr/>
        </p:nvPicPr>
        <p:blipFill>
          <a:blip r:embed="rId1"/>
          <a:srcRect l="0" r="0" t="102" b="102"/>
          <a:stretch/>
        </p:blipFill>
        <p:spPr>
          <a:xfrm>
            <a:off x="9359798" y="457200"/>
            <a:ext cx="2381098" cy="609905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457200" y="1371600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1643177"/>
            <a:ext cx="142646" cy="190195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942746" y="1591056"/>
            <a:ext cx="208666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COMPANY OVERVIEW</a:t>
            </a:r>
            <a:endParaRPr lang="en-US" sz="1500" dirty="0"/>
          </a:p>
        </p:txBody>
      </p:sp>
      <p:sp>
        <p:nvSpPr>
          <p:cNvPr id="25" name="Text 21"/>
          <p:cNvSpPr txBox="1"/>
          <p:nvPr/>
        </p:nvSpPr>
        <p:spPr>
          <a:xfrm>
            <a:off x="990295" y="2018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6" name="Text 22"/>
          <p:cNvSpPr txBox="1"/>
          <p:nvPr/>
        </p:nvSpPr>
        <p:spPr>
          <a:xfrm>
            <a:off x="1156716" y="2018995"/>
            <a:ext cx="36768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Swiss-regulated technology and investment group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990295" y="2361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1156716" y="2361895"/>
            <a:ext cx="3600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Founded by Chayan Asli, headquartered in Zurich</a:t>
            </a:r>
            <a:endParaRPr lang="en-US" sz="1200" dirty="0"/>
          </a:p>
        </p:txBody>
      </p:sp>
      <p:sp>
        <p:nvSpPr>
          <p:cNvPr id="29" name="Text 25"/>
          <p:cNvSpPr txBox="1"/>
          <p:nvPr/>
        </p:nvSpPr>
        <p:spPr>
          <a:xfrm>
            <a:off x="990295" y="2704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0" name="Text 26"/>
          <p:cNvSpPr txBox="1"/>
          <p:nvPr/>
        </p:nvSpPr>
        <p:spPr>
          <a:xfrm>
            <a:off x="1156716" y="2704795"/>
            <a:ext cx="39913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Launched the first quantamental AI hedge fund in 2019</a:t>
            </a:r>
            <a:endParaRPr lang="en-US" sz="1200" dirty="0"/>
          </a:p>
        </p:txBody>
      </p:sp>
      <p:sp>
        <p:nvSpPr>
          <p:cNvPr id="31" name="Text 27"/>
          <p:cNvSpPr txBox="1"/>
          <p:nvPr/>
        </p:nvSpPr>
        <p:spPr>
          <a:xfrm>
            <a:off x="990295" y="3047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2" name="Text 28"/>
          <p:cNvSpPr txBox="1"/>
          <p:nvPr/>
        </p:nvSpPr>
        <p:spPr>
          <a:xfrm>
            <a:off x="1156716" y="3047695"/>
            <a:ext cx="3191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Expanded operations to Korea in 2024/2025</a:t>
            </a:r>
            <a:endParaRPr lang="en-US" sz="1200" dirty="0"/>
          </a:p>
        </p:txBody>
      </p:sp>
      <p:sp>
        <p:nvSpPr>
          <p:cNvPr id="33" name="Shape 29"/>
          <p:cNvSpPr/>
          <p:nvPr/>
        </p:nvSpPr>
        <p:spPr>
          <a:xfrm>
            <a:off x="457200" y="373349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85800" y="4005072"/>
            <a:ext cx="190195" cy="190195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990295" y="3952951"/>
            <a:ext cx="1810512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BUSINESS MODEL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990295" y="43818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7" name="Text 32"/>
          <p:cNvSpPr txBox="1"/>
          <p:nvPr/>
        </p:nvSpPr>
        <p:spPr>
          <a:xfrm>
            <a:off x="1156716" y="4381805"/>
            <a:ext cx="4096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Diversified technology and investment holding structure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990295" y="47247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1156716" y="4724705"/>
            <a:ext cx="52011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Funding and incubating businesses solving important societal problems</a:t>
            </a:r>
            <a:endParaRPr lang="en-US" sz="1200" dirty="0"/>
          </a:p>
        </p:txBody>
      </p:sp>
      <p:sp>
        <p:nvSpPr>
          <p:cNvPr id="40" name="Text 35"/>
          <p:cNvSpPr txBox="1"/>
          <p:nvPr/>
        </p:nvSpPr>
        <p:spPr>
          <a:xfrm>
            <a:off x="990295" y="50676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1" name="Text 36"/>
          <p:cNvSpPr txBox="1"/>
          <p:nvPr/>
        </p:nvSpPr>
        <p:spPr>
          <a:xfrm>
            <a:off x="1156716" y="5067605"/>
            <a:ext cx="39630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Reinvesting into core data science and analytics assets</a:t>
            </a:r>
            <a:endParaRPr lang="en-US" sz="1200" dirty="0"/>
          </a:p>
        </p:txBody>
      </p:sp>
      <p:sp>
        <p:nvSpPr>
          <p:cNvPr id="42" name="Text 37"/>
          <p:cNvSpPr txBox="1"/>
          <p:nvPr/>
        </p:nvSpPr>
        <p:spPr>
          <a:xfrm>
            <a:off x="990295" y="54105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3" name="Text 38"/>
          <p:cNvSpPr txBox="1"/>
          <p:nvPr/>
        </p:nvSpPr>
        <p:spPr>
          <a:xfrm>
            <a:off x="1156716" y="5410505"/>
            <a:ext cx="44769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Partnerships with celebrities to develop consumer businesses</a:t>
            </a:r>
            <a:endParaRPr lang="en-US" sz="1200" dirty="0"/>
          </a:p>
        </p:txBody>
      </p:sp>
      <p:sp>
        <p:nvSpPr>
          <p:cNvPr id="44" name="Shape 39"/>
          <p:cNvSpPr/>
          <p:nvPr/>
        </p:nvSpPr>
        <p:spPr>
          <a:xfrm>
            <a:off x="8076895" y="1371600"/>
            <a:ext cx="36576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1643177"/>
            <a:ext cx="237744" cy="190195"/>
          </a:xfrm>
          <a:prstGeom prst="rect">
            <a:avLst/>
          </a:prstGeom>
        </p:spPr>
      </p:pic>
      <p:sp>
        <p:nvSpPr>
          <p:cNvPr id="46" name="Text 40"/>
          <p:cNvSpPr txBox="1"/>
          <p:nvPr/>
        </p:nvSpPr>
        <p:spPr>
          <a:xfrm>
            <a:off x="8658454" y="1591056"/>
            <a:ext cx="1600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HEDGE FUND</a:t>
            </a:r>
            <a:endParaRPr lang="en-US" sz="1500" dirty="0"/>
          </a:p>
        </p:txBody>
      </p:sp>
      <p:sp>
        <p:nvSpPr>
          <p:cNvPr id="47" name="Text 41"/>
          <p:cNvSpPr txBox="1"/>
          <p:nvPr/>
        </p:nvSpPr>
        <p:spPr>
          <a:xfrm>
            <a:off x="8534095" y="2018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8" name="Text 42"/>
          <p:cNvSpPr txBox="1"/>
          <p:nvPr/>
        </p:nvSpPr>
        <p:spPr>
          <a:xfrm>
            <a:off x="8700516" y="2018995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 of "quantamental" approach</a:t>
            </a:r>
            <a:endParaRPr lang="en-US" sz="1200" dirty="0"/>
          </a:p>
        </p:txBody>
      </p:sp>
      <p:sp>
        <p:nvSpPr>
          <p:cNvPr id="49" name="Text 43"/>
          <p:cNvSpPr txBox="1"/>
          <p:nvPr/>
        </p:nvSpPr>
        <p:spPr>
          <a:xfrm>
            <a:off x="8534095" y="2361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0" name="Text 44"/>
          <p:cNvSpPr txBox="1"/>
          <p:nvPr/>
        </p:nvSpPr>
        <p:spPr>
          <a:xfrm>
            <a:off x="8700516" y="2361895"/>
            <a:ext cx="26865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Combines quantitative analysis with fundamental insights</a:t>
            </a:r>
            <a:endParaRPr lang="en-US" sz="1200" dirty="0"/>
          </a:p>
        </p:txBody>
      </p:sp>
      <p:sp>
        <p:nvSpPr>
          <p:cNvPr id="51" name="Text 45"/>
          <p:cNvSpPr txBox="1"/>
          <p:nvPr/>
        </p:nvSpPr>
        <p:spPr>
          <a:xfrm>
            <a:off x="8534095" y="29333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2" name="Text 46"/>
          <p:cNvSpPr txBox="1"/>
          <p:nvPr/>
        </p:nvSpPr>
        <p:spPr>
          <a:xfrm>
            <a:off x="8700516" y="2933395"/>
            <a:ext cx="2791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AI-driven market strategies since 2019</a:t>
            </a:r>
            <a:endParaRPr lang="en-US" sz="1200" dirty="0"/>
          </a:p>
        </p:txBody>
      </p:sp>
      <p:sp>
        <p:nvSpPr>
          <p:cNvPr id="53" name="Shape 47"/>
          <p:cNvSpPr/>
          <p:nvPr/>
        </p:nvSpPr>
        <p:spPr>
          <a:xfrm>
            <a:off x="8076895" y="3619195"/>
            <a:ext cx="36576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4" name="Image 4" descr="preencoded.png">    </p:cNvPr>
          <p:cNvPicPr>
            <a:picLocks noChangeAspect="1"/>
          </p:cNvPicPr>
          <p:nvPr/>
        </p:nvPicPr>
        <p:blipFill>
          <a:blip r:embed="rId5"/>
          <a:srcRect l="-1282" r="-1282" t="0" b="0"/>
          <a:stretch/>
        </p:blipFill>
        <p:spPr>
          <a:xfrm>
            <a:off x="8305495" y="3890772"/>
            <a:ext cx="219456" cy="190195"/>
          </a:xfrm>
          <a:prstGeom prst="rect">
            <a:avLst/>
          </a:prstGeom>
        </p:spPr>
      </p:pic>
      <p:sp>
        <p:nvSpPr>
          <p:cNvPr id="55" name="Text 48"/>
          <p:cNvSpPr txBox="1"/>
          <p:nvPr/>
        </p:nvSpPr>
        <p:spPr>
          <a:xfrm>
            <a:off x="8639251" y="3838651"/>
            <a:ext cx="2039112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FOCUS</a:t>
            </a:r>
            <a:endParaRPr lang="en-US" sz="1500" dirty="0"/>
          </a:p>
        </p:txBody>
      </p:sp>
      <p:sp>
        <p:nvSpPr>
          <p:cNvPr id="56" name="Text 49"/>
          <p:cNvSpPr txBox="1"/>
          <p:nvPr/>
        </p:nvSpPr>
        <p:spPr>
          <a:xfrm>
            <a:off x="8534095" y="42675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7" name="Text 50"/>
          <p:cNvSpPr txBox="1"/>
          <p:nvPr/>
        </p:nvSpPr>
        <p:spPr>
          <a:xfrm>
            <a:off x="8700516" y="4267505"/>
            <a:ext cx="18864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and Web3 (short-term)</a:t>
            </a:r>
            <a:endParaRPr lang="en-US" sz="1200" dirty="0"/>
          </a:p>
        </p:txBody>
      </p:sp>
      <p:sp>
        <p:nvSpPr>
          <p:cNvPr id="58" name="Text 51"/>
          <p:cNvSpPr txBox="1"/>
          <p:nvPr/>
        </p:nvSpPr>
        <p:spPr>
          <a:xfrm>
            <a:off x="8534095" y="46104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9" name="Text 52"/>
          <p:cNvSpPr txBox="1"/>
          <p:nvPr/>
        </p:nvSpPr>
        <p:spPr>
          <a:xfrm>
            <a:off x="8700516" y="4610405"/>
            <a:ext cx="13432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 Technology</a:t>
            </a:r>
            <a:endParaRPr lang="en-US" sz="1200" dirty="0"/>
          </a:p>
        </p:txBody>
      </p:sp>
      <p:sp>
        <p:nvSpPr>
          <p:cNvPr id="60" name="Text 53"/>
          <p:cNvSpPr txBox="1"/>
          <p:nvPr/>
        </p:nvSpPr>
        <p:spPr>
          <a:xfrm>
            <a:off x="8534095" y="49533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1" name="Text 54"/>
          <p:cNvSpPr txBox="1"/>
          <p:nvPr/>
        </p:nvSpPr>
        <p:spPr>
          <a:xfrm>
            <a:off x="8700516" y="4953305"/>
            <a:ext cx="27724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Longevity and Precision Health (long-term)</a:t>
            </a:r>
            <a:endParaRPr lang="en-US" sz="1200" dirty="0"/>
          </a:p>
        </p:txBody>
      </p:sp>
      <p:pic>
        <p:nvPicPr>
          <p:cNvPr id="62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457200" y="6124651"/>
            <a:ext cx="133502" cy="133502"/>
          </a:xfrm>
          <a:prstGeom prst="rect">
            <a:avLst/>
          </a:prstGeom>
        </p:spPr>
      </p:pic>
      <p:sp>
        <p:nvSpPr>
          <p:cNvPr id="63" name="Text 55"/>
          <p:cNvSpPr txBox="1"/>
          <p:nvPr/>
        </p:nvSpPr>
        <p:spPr>
          <a:xfrm>
            <a:off x="666598" y="6096305"/>
            <a:ext cx="25575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Swiss-Regulated Financial Intermediary</a:t>
            </a:r>
            <a:endParaRPr lang="en-US" sz="1000" dirty="0"/>
          </a:p>
        </p:txBody>
      </p:sp>
      <p:pic>
        <p:nvPicPr>
          <p:cNvPr id="64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4880153" y="6124651"/>
            <a:ext cx="133502" cy="133502"/>
          </a:xfrm>
          <a:prstGeom prst="rect">
            <a:avLst/>
          </a:prstGeom>
        </p:spPr>
      </p:pic>
      <p:sp>
        <p:nvSpPr>
          <p:cNvPr id="65" name="Text 56"/>
          <p:cNvSpPr txBox="1"/>
          <p:nvPr/>
        </p:nvSpPr>
        <p:spPr>
          <a:xfrm>
            <a:off x="5089550" y="6096305"/>
            <a:ext cx="253928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Operations: Switzerland &amp; Korea</a:t>
            </a:r>
            <a:endParaRPr lang="en-US" sz="1000" dirty="0"/>
          </a:p>
        </p:txBody>
      </p:sp>
      <p:pic>
        <p:nvPicPr>
          <p:cNvPr id="66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9282989" y="6124651"/>
            <a:ext cx="133502" cy="133502"/>
          </a:xfrm>
          <a:prstGeom prst="rect">
            <a:avLst/>
          </a:prstGeom>
        </p:spPr>
      </p:pic>
      <p:sp>
        <p:nvSpPr>
          <p:cNvPr id="67" name="Text 57"/>
          <p:cNvSpPr txBox="1"/>
          <p:nvPr/>
        </p:nvSpPr>
        <p:spPr>
          <a:xfrm>
            <a:off x="9493301" y="6096305"/>
            <a:ext cx="23481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 on Data Science &amp; AI Analytics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381305" y="381305"/>
            <a:ext cx="6196889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PHILOSOPHY &amp; TRACK RECORD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381305" y="8385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pic>
        <p:nvPicPr>
          <p:cNvPr id="21" name="Image 0" descr="https://page.gensparksite.com/slides_images/5fab2ed16bb193883f9305c768078a82.png">    </p:cNvPr>
          <p:cNvPicPr>
            <a:picLocks noChangeAspect="1"/>
          </p:cNvPicPr>
          <p:nvPr/>
        </p:nvPicPr>
        <p:blipFill>
          <a:blip r:embed="rId1"/>
          <a:srcRect l="0" r="0" t="210" b="210"/>
          <a:stretch/>
        </p:blipFill>
        <p:spPr>
          <a:xfrm>
            <a:off x="9732874" y="381305"/>
            <a:ext cx="2085746" cy="533095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381305" y="1104595"/>
            <a:ext cx="5600700" cy="1561795"/>
          </a:xfrm>
          <a:prstGeom prst="roundRect">
            <a:avLst>
              <a:gd name="adj" fmla="val 1428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rcRect l="-1064" r="-1064" t="0" b="0"/>
          <a:stretch/>
        </p:blipFill>
        <p:spPr>
          <a:xfrm>
            <a:off x="571500" y="1355141"/>
            <a:ext cx="219456" cy="171907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866851" y="1304849"/>
            <a:ext cx="2214677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APPROACH</a:t>
            </a:r>
            <a:endParaRPr lang="en-US" sz="1300" dirty="0"/>
          </a:p>
        </p:txBody>
      </p:sp>
      <p:sp>
        <p:nvSpPr>
          <p:cNvPr id="25" name="Text 21"/>
          <p:cNvSpPr txBox="1"/>
          <p:nvPr/>
        </p:nvSpPr>
        <p:spPr>
          <a:xfrm>
            <a:off x="800100" y="16386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6" name="Text 22"/>
          <p:cNvSpPr txBox="1"/>
          <p:nvPr/>
        </p:nvSpPr>
        <p:spPr>
          <a:xfrm>
            <a:off x="928116" y="1638605"/>
            <a:ext cx="41340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 - core investment principle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800100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928116" y="1943100"/>
            <a:ext cx="32488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Building during bear markets with less noise</a:t>
            </a:r>
            <a:endParaRPr lang="en-US" sz="1200" dirty="0"/>
          </a:p>
        </p:txBody>
      </p:sp>
      <p:sp>
        <p:nvSpPr>
          <p:cNvPr id="29" name="Text 25"/>
          <p:cNvSpPr txBox="1"/>
          <p:nvPr/>
        </p:nvSpPr>
        <p:spPr>
          <a:xfrm>
            <a:off x="800100" y="22475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0" name="Text 26"/>
          <p:cNvSpPr txBox="1"/>
          <p:nvPr/>
        </p:nvSpPr>
        <p:spPr>
          <a:xfrm>
            <a:off x="928116" y="2247595"/>
            <a:ext cx="33531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 in overlooked or misunderstood sectors</a:t>
            </a:r>
            <a:endParaRPr lang="en-US" sz="1200" dirty="0"/>
          </a:p>
        </p:txBody>
      </p:sp>
      <p:sp>
        <p:nvSpPr>
          <p:cNvPr id="31" name="Shape 27"/>
          <p:cNvSpPr/>
          <p:nvPr/>
        </p:nvSpPr>
        <p:spPr>
          <a:xfrm>
            <a:off x="381305" y="2819095"/>
            <a:ext cx="5600700" cy="1561795"/>
          </a:xfrm>
          <a:prstGeom prst="roundRect">
            <a:avLst>
              <a:gd name="adj" fmla="val 1428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571500" y="3069641"/>
            <a:ext cx="171907" cy="171907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819302" y="3019349"/>
            <a:ext cx="2520086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TRACK RECORD HIGHLIGHTS</a:t>
            </a:r>
            <a:endParaRPr lang="en-US" sz="1300" dirty="0"/>
          </a:p>
        </p:txBody>
      </p:sp>
      <p:sp>
        <p:nvSpPr>
          <p:cNvPr id="34" name="Text 29"/>
          <p:cNvSpPr txBox="1"/>
          <p:nvPr/>
        </p:nvSpPr>
        <p:spPr>
          <a:xfrm>
            <a:off x="800100" y="33531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5" name="Text 30"/>
          <p:cNvSpPr txBox="1"/>
          <p:nvPr/>
        </p:nvSpPr>
        <p:spPr>
          <a:xfrm>
            <a:off x="928116" y="3353105"/>
            <a:ext cx="29151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crypto investor/advisor since 2016</a:t>
            </a:r>
            <a:endParaRPr lang="en-US" sz="1200" dirty="0"/>
          </a:p>
        </p:txBody>
      </p:sp>
      <p:sp>
        <p:nvSpPr>
          <p:cNvPr id="36" name="Text 31"/>
          <p:cNvSpPr txBox="1"/>
          <p:nvPr/>
        </p:nvSpPr>
        <p:spPr>
          <a:xfrm>
            <a:off x="800100" y="36576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7" name="Text 32"/>
          <p:cNvSpPr txBox="1"/>
          <p:nvPr/>
        </p:nvSpPr>
        <p:spPr>
          <a:xfrm>
            <a:off x="928116" y="365760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First quantamental AI hedge fund (2019)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800100" y="3962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928116" y="3962095"/>
            <a:ext cx="32863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12+ years in long/short investment strategies</a:t>
            </a:r>
            <a:endParaRPr lang="en-US" sz="1200" dirty="0"/>
          </a:p>
        </p:txBody>
      </p:sp>
      <p:sp>
        <p:nvSpPr>
          <p:cNvPr id="40" name="Shape 35"/>
          <p:cNvSpPr/>
          <p:nvPr/>
        </p:nvSpPr>
        <p:spPr>
          <a:xfrm>
            <a:off x="6210605" y="1104595"/>
            <a:ext cx="5600700" cy="1561795"/>
          </a:xfrm>
          <a:prstGeom prst="roundRect">
            <a:avLst>
              <a:gd name="adj" fmla="val 1428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1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00800" y="1355141"/>
            <a:ext cx="171907" cy="171907"/>
          </a:xfrm>
          <a:prstGeom prst="rect">
            <a:avLst/>
          </a:prstGeom>
        </p:spPr>
      </p:pic>
      <p:sp>
        <p:nvSpPr>
          <p:cNvPr id="42" name="Text 36"/>
          <p:cNvSpPr txBox="1"/>
          <p:nvPr/>
        </p:nvSpPr>
        <p:spPr>
          <a:xfrm>
            <a:off x="6648602" y="1304849"/>
            <a:ext cx="241493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QUANTAMENTAL STRATEGY</a:t>
            </a:r>
            <a:endParaRPr lang="en-US" sz="1300" dirty="0"/>
          </a:p>
        </p:txBody>
      </p:sp>
      <p:sp>
        <p:nvSpPr>
          <p:cNvPr id="43" name="Text 37"/>
          <p:cNvSpPr txBox="1"/>
          <p:nvPr/>
        </p:nvSpPr>
        <p:spPr>
          <a:xfrm>
            <a:off x="6629400" y="16386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4" name="Text 38"/>
          <p:cNvSpPr txBox="1"/>
          <p:nvPr/>
        </p:nvSpPr>
        <p:spPr>
          <a:xfrm>
            <a:off x="6757416" y="1638605"/>
            <a:ext cx="41532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Fusion of quantitative analysis with fundamental insights</a:t>
            </a:r>
            <a:endParaRPr lang="en-US" sz="1200" dirty="0"/>
          </a:p>
        </p:txBody>
      </p:sp>
      <p:sp>
        <p:nvSpPr>
          <p:cNvPr id="45" name="Text 39"/>
          <p:cNvSpPr txBox="1"/>
          <p:nvPr/>
        </p:nvSpPr>
        <p:spPr>
          <a:xfrm>
            <a:off x="6629400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6" name="Text 40"/>
          <p:cNvSpPr txBox="1"/>
          <p:nvPr/>
        </p:nvSpPr>
        <p:spPr>
          <a:xfrm>
            <a:off x="6757416" y="1943100"/>
            <a:ext cx="3857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Data-driven decisions with contextual understanding</a:t>
            </a:r>
            <a:endParaRPr lang="en-US" sz="1200" dirty="0"/>
          </a:p>
        </p:txBody>
      </p:sp>
      <p:sp>
        <p:nvSpPr>
          <p:cNvPr id="47" name="Text 41"/>
          <p:cNvSpPr txBox="1"/>
          <p:nvPr/>
        </p:nvSpPr>
        <p:spPr>
          <a:xfrm>
            <a:off x="6629400" y="22475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8" name="Text 42"/>
          <p:cNvSpPr txBox="1"/>
          <p:nvPr/>
        </p:nvSpPr>
        <p:spPr>
          <a:xfrm>
            <a:off x="6757416" y="2247595"/>
            <a:ext cx="2638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processing with human oversight</a:t>
            </a:r>
            <a:endParaRPr lang="en-US" sz="1200" dirty="0"/>
          </a:p>
        </p:txBody>
      </p:sp>
      <p:sp>
        <p:nvSpPr>
          <p:cNvPr id="49" name="Shape 43"/>
          <p:cNvSpPr/>
          <p:nvPr/>
        </p:nvSpPr>
        <p:spPr>
          <a:xfrm>
            <a:off x="6210605" y="2819095"/>
            <a:ext cx="5600700" cy="1561795"/>
          </a:xfrm>
          <a:prstGeom prst="roundRect">
            <a:avLst>
              <a:gd name="adj" fmla="val 1428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0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400800" y="3069641"/>
            <a:ext cx="171907" cy="171907"/>
          </a:xfrm>
          <a:prstGeom prst="rect">
            <a:avLst/>
          </a:prstGeom>
        </p:spPr>
      </p:pic>
      <p:sp>
        <p:nvSpPr>
          <p:cNvPr id="51" name="Text 44"/>
          <p:cNvSpPr txBox="1"/>
          <p:nvPr/>
        </p:nvSpPr>
        <p:spPr>
          <a:xfrm>
            <a:off x="6648602" y="3019349"/>
            <a:ext cx="2424989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FOCUS AREAS</a:t>
            </a:r>
            <a:endParaRPr lang="en-US" sz="1300" dirty="0"/>
          </a:p>
        </p:txBody>
      </p:sp>
      <p:sp>
        <p:nvSpPr>
          <p:cNvPr id="52" name="Text 45"/>
          <p:cNvSpPr txBox="1"/>
          <p:nvPr/>
        </p:nvSpPr>
        <p:spPr>
          <a:xfrm>
            <a:off x="6629400" y="33531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3" name="Text 46"/>
          <p:cNvSpPr txBox="1"/>
          <p:nvPr/>
        </p:nvSpPr>
        <p:spPr>
          <a:xfrm>
            <a:off x="6757416" y="3353105"/>
            <a:ext cx="25530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&amp; Machine Learning innovations</a:t>
            </a:r>
            <a:endParaRPr lang="en-US" sz="1200" dirty="0"/>
          </a:p>
        </p:txBody>
      </p:sp>
      <p:sp>
        <p:nvSpPr>
          <p:cNvPr id="54" name="Text 47"/>
          <p:cNvSpPr txBox="1"/>
          <p:nvPr/>
        </p:nvSpPr>
        <p:spPr>
          <a:xfrm>
            <a:off x="6629400" y="36576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5" name="Text 48"/>
          <p:cNvSpPr txBox="1"/>
          <p:nvPr/>
        </p:nvSpPr>
        <p:spPr>
          <a:xfrm>
            <a:off x="6757416" y="3657600"/>
            <a:ext cx="24771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Blockchain &amp; Web3 infrastructure</a:t>
            </a:r>
            <a:endParaRPr lang="en-US" sz="1200" dirty="0"/>
          </a:p>
        </p:txBody>
      </p:sp>
      <p:sp>
        <p:nvSpPr>
          <p:cNvPr id="56" name="Text 49"/>
          <p:cNvSpPr txBox="1"/>
          <p:nvPr/>
        </p:nvSpPr>
        <p:spPr>
          <a:xfrm>
            <a:off x="6629400" y="3962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7" name="Text 50"/>
          <p:cNvSpPr txBox="1"/>
          <p:nvPr/>
        </p:nvSpPr>
        <p:spPr>
          <a:xfrm>
            <a:off x="6757416" y="3962095"/>
            <a:ext cx="37243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DeepTech; Long-term: Longevity &amp; Precision Health</a:t>
            </a:r>
            <a:endParaRPr lang="en-US" sz="1200" dirty="0"/>
          </a:p>
        </p:txBody>
      </p:sp>
      <p:pic>
        <p:nvPicPr>
          <p:cNvPr id="58" name="Image 5" descr="preencoded.png">    </p:cNvPr>
          <p:cNvPicPr>
            <a:picLocks noChangeAspect="1"/>
          </p:cNvPicPr>
          <p:nvPr/>
        </p:nvPicPr>
        <p:blipFill>
          <a:blip r:embed="rId6"/>
          <a:srcRect l="-133" r="-133" t="0" b="0"/>
          <a:stretch/>
        </p:blipFill>
        <p:spPr>
          <a:xfrm>
            <a:off x="381305" y="4515307"/>
            <a:ext cx="85954" cy="114300"/>
          </a:xfrm>
          <a:prstGeom prst="rect">
            <a:avLst/>
          </a:prstGeom>
        </p:spPr>
      </p:pic>
      <p:sp>
        <p:nvSpPr>
          <p:cNvPr id="59" name="Text 51"/>
          <p:cNvSpPr txBox="1"/>
          <p:nvPr/>
        </p:nvSpPr>
        <p:spPr>
          <a:xfrm>
            <a:off x="543154" y="4486046"/>
            <a:ext cx="1400861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Value-Driven Investment</a:t>
            </a:r>
            <a:endParaRPr lang="en-US" sz="900" dirty="0"/>
          </a:p>
        </p:txBody>
      </p:sp>
      <p:pic>
        <p:nvPicPr>
          <p:cNvPr id="60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-80" b="-80"/>
          <a:stretch/>
        </p:blipFill>
        <p:spPr>
          <a:xfrm>
            <a:off x="3781044" y="4515307"/>
            <a:ext cx="142646" cy="114300"/>
          </a:xfrm>
          <a:prstGeom prst="rect">
            <a:avLst/>
          </a:prstGeom>
        </p:spPr>
      </p:pic>
      <p:sp>
        <p:nvSpPr>
          <p:cNvPr id="61" name="Text 52"/>
          <p:cNvSpPr txBox="1"/>
          <p:nvPr/>
        </p:nvSpPr>
        <p:spPr>
          <a:xfrm>
            <a:off x="3999586" y="4486046"/>
            <a:ext cx="125730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Partnerships</a:t>
            </a:r>
            <a:endParaRPr lang="en-US" sz="900" dirty="0"/>
          </a:p>
        </p:txBody>
      </p:sp>
      <p:pic>
        <p:nvPicPr>
          <p:cNvPr id="62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7098487" y="4515307"/>
            <a:ext cx="114300" cy="114300"/>
          </a:xfrm>
          <a:prstGeom prst="rect">
            <a:avLst/>
          </a:prstGeom>
        </p:spPr>
      </p:pic>
      <p:sp>
        <p:nvSpPr>
          <p:cNvPr id="63" name="Text 53"/>
          <p:cNvSpPr txBox="1"/>
          <p:nvPr/>
        </p:nvSpPr>
        <p:spPr>
          <a:xfrm>
            <a:off x="7289597" y="4486046"/>
            <a:ext cx="1077163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Perspective</a:t>
            </a:r>
            <a:endParaRPr lang="en-US" sz="900" dirty="0"/>
          </a:p>
        </p:txBody>
      </p:sp>
      <p:pic>
        <p:nvPicPr>
          <p:cNvPr id="64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10209276" y="4515307"/>
            <a:ext cx="114300" cy="114300"/>
          </a:xfrm>
          <a:prstGeom prst="rect">
            <a:avLst/>
          </a:prstGeom>
        </p:spPr>
      </p:pic>
      <p:sp>
        <p:nvSpPr>
          <p:cNvPr id="65" name="Text 54"/>
          <p:cNvSpPr txBox="1"/>
          <p:nvPr/>
        </p:nvSpPr>
        <p:spPr>
          <a:xfrm>
            <a:off x="10400386" y="4486046"/>
            <a:ext cx="150510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Korea Expansion (2024/25)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381305" y="323698"/>
            <a:ext cx="8182051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CRYPTOCURRENCY &amp; BLOCKCHAIN INVOLVEMENT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381305" y="8385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381305" y="1104595"/>
            <a:ext cx="7467905" cy="1904695"/>
          </a:xfrm>
          <a:prstGeom prst="roundRect">
            <a:avLst>
              <a:gd name="adj" fmla="val 96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71500" y="1338682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875995" y="1285646"/>
            <a:ext cx="32004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ADOPTION &amp; INVESTMENT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800100" y="1676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928116" y="1676095"/>
            <a:ext cx="3829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Early cryptocurrency investor and advisor since 2016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800100" y="19815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928116" y="1981505"/>
            <a:ext cx="57817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Recognized potential of blockchain technology during early development stages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800100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928116" y="2286000"/>
            <a:ext cx="42867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Applied hedge fund quantitative analysis to crypto markets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800100" y="25904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928116" y="2590495"/>
            <a:ext cx="49816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Built partnerships with various cryptocurrency projects and founders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381305" y="3161995"/>
            <a:ext cx="7467905" cy="1904695"/>
          </a:xfrm>
          <a:prstGeom prst="roundRect">
            <a:avLst>
              <a:gd name="adj" fmla="val 96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71500" y="3396082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875995" y="3343046"/>
            <a:ext cx="28675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 FOCUS &amp; INTEGRATION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800100" y="37334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928116" y="3733495"/>
            <a:ext cx="5077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 in the convergence of AI technologies and Web3 infrastructure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800100" y="40389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928116" y="4038905"/>
            <a:ext cx="48106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Recognized Web3 as "the real #meta" before mainstream adoption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800100" y="43434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928116" y="4343400"/>
            <a:ext cx="50959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Expanded Vestun operations to include dedicated Web3 business units</a:t>
            </a:r>
            <a:endParaRPr lang="en-US" sz="1200" dirty="0"/>
          </a:p>
        </p:txBody>
      </p:sp>
      <p:sp>
        <p:nvSpPr>
          <p:cNvPr id="41" name="Text 37"/>
          <p:cNvSpPr txBox="1"/>
          <p:nvPr/>
        </p:nvSpPr>
        <p:spPr>
          <a:xfrm>
            <a:off x="800100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928116" y="4647895"/>
            <a:ext cx="62773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Established Korean subsidiary in 2024/2025 focusing on Web3 and digital asset markets</a:t>
            </a:r>
            <a:endParaRPr lang="en-US" sz="1200" dirty="0"/>
          </a:p>
        </p:txBody>
      </p:sp>
      <p:sp>
        <p:nvSpPr>
          <p:cNvPr id="43" name="Shape 39"/>
          <p:cNvSpPr/>
          <p:nvPr/>
        </p:nvSpPr>
        <p:spPr>
          <a:xfrm>
            <a:off x="8076895" y="1104595"/>
            <a:ext cx="3733495" cy="2057400"/>
          </a:xfrm>
          <a:prstGeom prst="roundRect">
            <a:avLst>
              <a:gd name="adj" fmla="val 823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268005" y="1338682"/>
            <a:ext cx="142646" cy="190195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8524951" y="1285646"/>
            <a:ext cx="24387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INVESTMENT APPROACH</a:t>
            </a:r>
            <a:endParaRPr lang="en-US" sz="1500" dirty="0"/>
          </a:p>
        </p:txBody>
      </p:sp>
      <p:sp>
        <p:nvSpPr>
          <p:cNvPr id="46" name="Text 41"/>
          <p:cNvSpPr txBox="1"/>
          <p:nvPr/>
        </p:nvSpPr>
        <p:spPr>
          <a:xfrm>
            <a:off x="8458200" y="1676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586216" y="1676095"/>
            <a:ext cx="26197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investor in bear markets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458200" y="19815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586216" y="1981505"/>
            <a:ext cx="28867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 on fundamentals beyond market hype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8458200" y="25146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8586216" y="2514600"/>
            <a:ext cx="28675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decentralized technologies over centralized alternatives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8076895" y="3314700"/>
            <a:ext cx="3733495" cy="2057400"/>
          </a:xfrm>
          <a:prstGeom prst="roundRect">
            <a:avLst>
              <a:gd name="adj" fmla="val 823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268005" y="3547872"/>
            <a:ext cx="190195" cy="190195"/>
          </a:xfrm>
          <a:prstGeom prst="rect">
            <a:avLst/>
          </a:prstGeom>
        </p:spPr>
      </p:pic>
      <p:sp>
        <p:nvSpPr>
          <p:cNvPr id="54" name="Text 48"/>
          <p:cNvSpPr txBox="1"/>
          <p:nvPr/>
        </p:nvSpPr>
        <p:spPr>
          <a:xfrm>
            <a:off x="8572500" y="3495751"/>
            <a:ext cx="1877263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PUBLIC ADVOCACY</a:t>
            </a:r>
            <a:endParaRPr lang="en-US" sz="1500" dirty="0"/>
          </a:p>
        </p:txBody>
      </p:sp>
      <p:sp>
        <p:nvSpPr>
          <p:cNvPr id="55" name="Text 49"/>
          <p:cNvSpPr txBox="1"/>
          <p:nvPr/>
        </p:nvSpPr>
        <p:spPr>
          <a:xfrm>
            <a:off x="8458200" y="38862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8586216" y="3886200"/>
            <a:ext cx="2981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Speaker on DeFi for TradFi opportunities</a:t>
            </a:r>
            <a:endParaRPr lang="en-US" sz="1200" dirty="0"/>
          </a:p>
        </p:txBody>
      </p:sp>
      <p:sp>
        <p:nvSpPr>
          <p:cNvPr id="57" name="Text 51"/>
          <p:cNvSpPr txBox="1"/>
          <p:nvPr/>
        </p:nvSpPr>
        <p:spPr>
          <a:xfrm>
            <a:off x="8458200" y="4190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8586216" y="4190695"/>
            <a:ext cx="27624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Discussed decentralized use cases for driving corporate innovation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8458200" y="47247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8586216" y="4724705"/>
            <a:ext cx="31153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Advocate for "AI freedom" in decentralized systems</a:t>
            </a:r>
            <a:endParaRPr lang="en-US" sz="1200" dirty="0"/>
          </a:p>
        </p:txBody>
      </p:sp>
      <p:pic>
        <p:nvPicPr>
          <p:cNvPr id="6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100" b="-1100"/>
          <a:stretch/>
        </p:blipFill>
        <p:spPr>
          <a:xfrm>
            <a:off x="381305" y="5553151"/>
            <a:ext cx="114300" cy="133502"/>
          </a:xfrm>
          <a:prstGeom prst="rect">
            <a:avLst/>
          </a:prstGeom>
        </p:spPr>
      </p:pic>
      <p:sp>
        <p:nvSpPr>
          <p:cNvPr id="62" name="Text 55"/>
          <p:cNvSpPr txBox="1"/>
          <p:nvPr/>
        </p:nvSpPr>
        <p:spPr>
          <a:xfrm>
            <a:off x="571500" y="5524805"/>
            <a:ext cx="17483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Crypto Investor Since 2016</a:t>
            </a:r>
            <a:endParaRPr lang="en-US" sz="1000" dirty="0"/>
          </a:p>
        </p:txBody>
      </p:sp>
      <p:pic>
        <p:nvPicPr>
          <p:cNvPr id="63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4803343" y="5553151"/>
            <a:ext cx="133502" cy="133502"/>
          </a:xfrm>
          <a:prstGeom prst="rect">
            <a:avLst/>
          </a:prstGeom>
        </p:spPr>
      </p:pic>
      <p:sp>
        <p:nvSpPr>
          <p:cNvPr id="64" name="Text 56"/>
          <p:cNvSpPr txBox="1"/>
          <p:nvPr/>
        </p:nvSpPr>
        <p:spPr>
          <a:xfrm>
            <a:off x="5012741" y="5524805"/>
            <a:ext cx="24624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 Bull Through Market Cycles</a:t>
            </a:r>
            <a:endParaRPr lang="en-US" sz="1000" dirty="0"/>
          </a:p>
        </p:txBody>
      </p:sp>
      <p:pic>
        <p:nvPicPr>
          <p:cNvPr id="65" name="Image 6" descr="preencoded.png">    </p:cNvPr>
          <p:cNvPicPr>
            <a:picLocks noChangeAspect="1"/>
          </p:cNvPicPr>
          <p:nvPr/>
        </p:nvPicPr>
        <p:blipFill>
          <a:blip r:embed="rId7"/>
          <a:srcRect l="-1507" r="-1507" t="0" b="0"/>
          <a:stretch/>
        </p:blipFill>
        <p:spPr>
          <a:xfrm>
            <a:off x="9962388" y="5553151"/>
            <a:ext cx="171907" cy="133502"/>
          </a:xfrm>
          <a:prstGeom prst="rect">
            <a:avLst/>
          </a:prstGeom>
        </p:spPr>
      </p:pic>
      <p:sp>
        <p:nvSpPr>
          <p:cNvPr id="66" name="Text 57"/>
          <p:cNvSpPr txBox="1"/>
          <p:nvPr/>
        </p:nvSpPr>
        <p:spPr>
          <a:xfrm>
            <a:off x="10210190" y="5524805"/>
            <a:ext cx="17099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Web3, AI, DeepTech Focus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501091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&amp; TECHNOLOGY VENTURES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237744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037844" y="1514246"/>
            <a:ext cx="27816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DEEPTECH &amp; AI INNOVATION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4524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 in quantamental AI development for financial markets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6163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Launched first AI hedge fund combining quantitative and fundamental analysis (2019)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8582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Continually reinvests in core data science and analytics capabilities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52102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Focuses on building technology that solves important societal problems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73152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34198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ALGORITHMIC TRADING EXPERTISE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52011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12+ years experience developing trading algorithms across asset classes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388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Built proprietary "Marvin" family of AI trading models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4990795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Integration of contextual data beyond traditional statistical signals</a:t>
            </a:r>
            <a:endParaRPr lang="en-US" sz="1200" dirty="0"/>
          </a:p>
        </p:txBody>
      </p:sp>
      <p:sp>
        <p:nvSpPr>
          <p:cNvPr id="41" name="Text 37"/>
          <p:cNvSpPr txBox="1"/>
          <p:nvPr/>
        </p:nvSpPr>
        <p:spPr>
          <a:xfrm>
            <a:off x="990295" y="5333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1156716" y="5333695"/>
            <a:ext cx="45153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Advanced systematic US equity strategies with external capital</a:t>
            </a:r>
            <a:endParaRPr lang="en-US" sz="1200" dirty="0"/>
          </a:p>
        </p:txBody>
      </p:sp>
      <p:sp>
        <p:nvSpPr>
          <p:cNvPr id="43" name="Shape 39"/>
          <p:cNvSpPr/>
          <p:nvPr/>
        </p:nvSpPr>
        <p:spPr>
          <a:xfrm>
            <a:off x="8076895" y="1295705"/>
            <a:ext cx="36576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05495" y="1567282"/>
            <a:ext cx="190195" cy="190195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8610905" y="1514246"/>
            <a:ext cx="22485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INTERESTS</a:t>
            </a:r>
            <a:endParaRPr lang="en-US" sz="1500" dirty="0"/>
          </a:p>
        </p:txBody>
      </p:sp>
      <p:sp>
        <p:nvSpPr>
          <p:cNvPr id="46" name="Text 41"/>
          <p:cNvSpPr txBox="1"/>
          <p:nvPr/>
        </p:nvSpPr>
        <p:spPr>
          <a:xfrm>
            <a:off x="85340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700516" y="19431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and machine learning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5340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700516" y="2286000"/>
            <a:ext cx="2638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 and blockchain infrastructure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85340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8700516" y="2628900"/>
            <a:ext cx="16386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Longevity technology</a:t>
            </a:r>
            <a:endParaRPr lang="en-US" sz="1200" dirty="0"/>
          </a:p>
        </p:txBody>
      </p:sp>
      <p:sp>
        <p:nvSpPr>
          <p:cNvPr id="52" name="Text 47"/>
          <p:cNvSpPr txBox="1"/>
          <p:nvPr/>
        </p:nvSpPr>
        <p:spPr>
          <a:xfrm>
            <a:off x="85340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3" name="Text 48"/>
          <p:cNvSpPr txBox="1"/>
          <p:nvPr/>
        </p:nvSpPr>
        <p:spPr>
          <a:xfrm>
            <a:off x="8700516" y="2971800"/>
            <a:ext cx="19531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Precision health solutions</a:t>
            </a:r>
            <a:endParaRPr lang="en-US" sz="1200" dirty="0"/>
          </a:p>
        </p:txBody>
      </p:sp>
      <p:sp>
        <p:nvSpPr>
          <p:cNvPr id="54" name="Shape 49"/>
          <p:cNvSpPr/>
          <p:nvPr/>
        </p:nvSpPr>
        <p:spPr>
          <a:xfrm>
            <a:off x="8076895" y="3657600"/>
            <a:ext cx="36576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305495" y="3929177"/>
            <a:ext cx="190195" cy="190195"/>
          </a:xfrm>
          <a:prstGeom prst="rect">
            <a:avLst/>
          </a:prstGeom>
        </p:spPr>
      </p:pic>
      <p:sp>
        <p:nvSpPr>
          <p:cNvPr id="56" name="Text 50"/>
          <p:cNvSpPr txBox="1"/>
          <p:nvPr/>
        </p:nvSpPr>
        <p:spPr>
          <a:xfrm>
            <a:off x="8610905" y="3877056"/>
            <a:ext cx="202905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EXPANSION</a:t>
            </a:r>
            <a:endParaRPr lang="en-US" sz="1500" dirty="0"/>
          </a:p>
        </p:txBody>
      </p:sp>
      <p:sp>
        <p:nvSpPr>
          <p:cNvPr id="57" name="Text 51"/>
          <p:cNvSpPr txBox="1"/>
          <p:nvPr/>
        </p:nvSpPr>
        <p:spPr>
          <a:xfrm>
            <a:off x="85340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8700516" y="4304995"/>
            <a:ext cx="223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Switzerland-based operations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85340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8700516" y="4647895"/>
            <a:ext cx="23244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Expanded to Korea (2024/2025)</a:t>
            </a:r>
            <a:endParaRPr lang="en-US" sz="1200" dirty="0"/>
          </a:p>
        </p:txBody>
      </p:sp>
      <p:sp>
        <p:nvSpPr>
          <p:cNvPr id="61" name="Text 55"/>
          <p:cNvSpPr txBox="1"/>
          <p:nvPr/>
        </p:nvSpPr>
        <p:spPr>
          <a:xfrm>
            <a:off x="85340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2" name="Text 56"/>
          <p:cNvSpPr txBox="1"/>
          <p:nvPr/>
        </p:nvSpPr>
        <p:spPr>
          <a:xfrm>
            <a:off x="8700516" y="4990795"/>
            <a:ext cx="23436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Growing network of technology partnerships</a:t>
            </a:r>
            <a:endParaRPr lang="en-US" sz="1200" dirty="0"/>
          </a:p>
        </p:txBody>
      </p:sp>
      <p:pic>
        <p:nvPicPr>
          <p:cNvPr id="63" name="Image 4" descr="preencoded.png">    </p:cNvPr>
          <p:cNvPicPr>
            <a:picLocks noChangeAspect="1"/>
          </p:cNvPicPr>
          <p:nvPr/>
        </p:nvPicPr>
        <p:blipFill>
          <a:blip r:embed="rId5"/>
          <a:srcRect l="-2512" r="-2512" t="0" b="0"/>
          <a:stretch/>
        </p:blipFill>
        <p:spPr>
          <a:xfrm>
            <a:off x="457200" y="6048756"/>
            <a:ext cx="105156" cy="133502"/>
          </a:xfrm>
          <a:prstGeom prst="rect">
            <a:avLst/>
          </a:prstGeom>
        </p:spPr>
      </p:pic>
      <p:sp>
        <p:nvSpPr>
          <p:cNvPr id="64" name="Text 57"/>
          <p:cNvSpPr txBox="1"/>
          <p:nvPr/>
        </p:nvSpPr>
        <p:spPr>
          <a:xfrm>
            <a:off x="638251" y="6019495"/>
            <a:ext cx="15288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Innovative AI Solutions</a:t>
            </a:r>
            <a:endParaRPr lang="en-US" sz="1000" dirty="0"/>
          </a:p>
        </p:txBody>
      </p:sp>
      <p:pic>
        <p:nvPicPr>
          <p:cNvPr id="65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1100" b="-1100"/>
          <a:stretch/>
        </p:blipFill>
        <p:spPr>
          <a:xfrm>
            <a:off x="4888382" y="6048756"/>
            <a:ext cx="114300" cy="133502"/>
          </a:xfrm>
          <a:prstGeom prst="rect">
            <a:avLst/>
          </a:prstGeom>
        </p:spPr>
      </p:pic>
      <p:sp>
        <p:nvSpPr>
          <p:cNvPr id="66" name="Text 58"/>
          <p:cNvSpPr txBox="1"/>
          <p:nvPr/>
        </p:nvSpPr>
        <p:spPr>
          <a:xfrm>
            <a:off x="5078578" y="6019495"/>
            <a:ext cx="22146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Frontier Technology Development</a:t>
            </a:r>
            <a:endParaRPr lang="en-US" sz="1000" dirty="0"/>
          </a:p>
        </p:txBody>
      </p:sp>
      <p:pic>
        <p:nvPicPr>
          <p:cNvPr id="67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0020910" y="6048756"/>
            <a:ext cx="133502" cy="133502"/>
          </a:xfrm>
          <a:prstGeom prst="rect">
            <a:avLst/>
          </a:prstGeom>
        </p:spPr>
      </p:pic>
      <p:sp>
        <p:nvSpPr>
          <p:cNvPr id="68" name="Text 59"/>
          <p:cNvSpPr txBox="1"/>
          <p:nvPr/>
        </p:nvSpPr>
        <p:spPr>
          <a:xfrm>
            <a:off x="10230307" y="6019495"/>
            <a:ext cx="160568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 Impact Focus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18795" y="362102"/>
            <a:ext cx="704911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PERSONAL PHILOSOPHY &amp; SOCIAL IMPACT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18795" y="914400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18795" y="1181405"/>
            <a:ext cx="7391095" cy="1904695"/>
          </a:xfrm>
          <a:prstGeom prst="roundRect">
            <a:avLst>
              <a:gd name="adj" fmla="val 96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09905" y="1414577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14400" y="1362456"/>
            <a:ext cx="23628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THINKING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14400" y="17529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080821" y="1752905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Self-described contrarian who seeks independent perspectives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20574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080821" y="2057400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Believes in breaking conventional wisdom for innovation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14400" y="2361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080821" y="2361895"/>
            <a:ext cx="40105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Warns against "black and white thinking" and tribalism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14400" y="26673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080821" y="2667305"/>
            <a:ext cx="4334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nuance and balanced perspectives in complex issues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18795" y="3276295"/>
            <a:ext cx="7391095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-1648" r="-1648" t="0" b="0"/>
          <a:stretch/>
        </p:blipFill>
        <p:spPr>
          <a:xfrm>
            <a:off x="609905" y="3510382"/>
            <a:ext cx="171907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895198" y="3457346"/>
            <a:ext cx="32580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PHILOSOPHICAL PRINCIPLES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14400" y="3847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080821" y="3847795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 - core business philosophy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14400" y="41532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080821" y="4153205"/>
            <a:ext cx="44202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"Stress is productive" - believes in challenging comfort zones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14400" y="44577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080821" y="4457700"/>
            <a:ext cx="6134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"You can never build a kingdom with a queen who is still thirsty for attention from the village"</a:t>
            </a:r>
            <a:endParaRPr lang="en-US" sz="1200" dirty="0"/>
          </a:p>
        </p:txBody>
      </p:sp>
      <p:sp>
        <p:nvSpPr>
          <p:cNvPr id="41" name="Text 37"/>
          <p:cNvSpPr txBox="1"/>
          <p:nvPr/>
        </p:nvSpPr>
        <p:spPr>
          <a:xfrm>
            <a:off x="914400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1080821" y="4990795"/>
            <a:ext cx="46680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deep authentic connections over superficial relationships</a:t>
            </a:r>
            <a:endParaRPr lang="en-US" sz="1200" dirty="0"/>
          </a:p>
        </p:txBody>
      </p:sp>
      <p:sp>
        <p:nvSpPr>
          <p:cNvPr id="43" name="Shape 39"/>
          <p:cNvSpPr/>
          <p:nvPr/>
        </p:nvSpPr>
        <p:spPr>
          <a:xfrm>
            <a:off x="8076895" y="1181405"/>
            <a:ext cx="3696005" cy="1904695"/>
          </a:xfrm>
          <a:prstGeom prst="roundRect">
            <a:avLst>
              <a:gd name="adj" fmla="val 96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268005" y="1414577"/>
            <a:ext cx="237744" cy="190195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8620049" y="1362456"/>
            <a:ext cx="19056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VOLUNTEER WORK</a:t>
            </a:r>
            <a:endParaRPr lang="en-US" sz="1500" dirty="0"/>
          </a:p>
        </p:txBody>
      </p:sp>
      <p:sp>
        <p:nvSpPr>
          <p:cNvPr id="46" name="Text 41"/>
          <p:cNvSpPr txBox="1"/>
          <p:nvPr/>
        </p:nvSpPr>
        <p:spPr>
          <a:xfrm>
            <a:off x="8496605" y="17529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662111" y="1752905"/>
            <a:ext cx="19339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Active since January 2019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8496605" y="20574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8662111" y="2057400"/>
            <a:ext cx="26106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Support for people with disabilities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8496605" y="2361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8662111" y="2361895"/>
            <a:ext cx="2438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Education for children in poverty</a:t>
            </a:r>
            <a:endParaRPr lang="en-US" sz="1200" dirty="0"/>
          </a:p>
        </p:txBody>
      </p:sp>
      <p:sp>
        <p:nvSpPr>
          <p:cNvPr id="52" name="Text 47"/>
          <p:cNvSpPr txBox="1"/>
          <p:nvPr/>
        </p:nvSpPr>
        <p:spPr>
          <a:xfrm>
            <a:off x="8496605" y="26673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3" name="Text 48"/>
          <p:cNvSpPr txBox="1"/>
          <p:nvPr/>
        </p:nvSpPr>
        <p:spPr>
          <a:xfrm>
            <a:off x="8662111" y="2667305"/>
            <a:ext cx="2496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Orphan support and medical care</a:t>
            </a:r>
            <a:endParaRPr lang="en-US" sz="1200" dirty="0"/>
          </a:p>
        </p:txBody>
      </p:sp>
      <p:sp>
        <p:nvSpPr>
          <p:cNvPr id="54" name="Shape 49"/>
          <p:cNvSpPr/>
          <p:nvPr/>
        </p:nvSpPr>
        <p:spPr>
          <a:xfrm>
            <a:off x="8076895" y="3276295"/>
            <a:ext cx="3696005" cy="1600200"/>
          </a:xfrm>
          <a:prstGeom prst="roundRect">
            <a:avLst>
              <a:gd name="adj" fmla="val 1361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268005" y="3510382"/>
            <a:ext cx="237744" cy="190195"/>
          </a:xfrm>
          <a:prstGeom prst="rect">
            <a:avLst/>
          </a:prstGeom>
        </p:spPr>
      </p:pic>
      <p:sp>
        <p:nvSpPr>
          <p:cNvPr id="56" name="Text 50"/>
          <p:cNvSpPr txBox="1"/>
          <p:nvPr/>
        </p:nvSpPr>
        <p:spPr>
          <a:xfrm>
            <a:off x="8620049" y="3457346"/>
            <a:ext cx="22101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FITNESS PHILOSOPHY</a:t>
            </a:r>
            <a:endParaRPr lang="en-US" sz="1500" dirty="0"/>
          </a:p>
        </p:txBody>
      </p:sp>
      <p:sp>
        <p:nvSpPr>
          <p:cNvPr id="57" name="Text 51"/>
          <p:cNvSpPr txBox="1"/>
          <p:nvPr/>
        </p:nvSpPr>
        <p:spPr>
          <a:xfrm>
            <a:off x="8496605" y="3847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8662111" y="3847795"/>
            <a:ext cx="26197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Calisthenics as discipline metaphor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8496605" y="415320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8662111" y="4153205"/>
            <a:ext cx="26481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Physical training as mental strength</a:t>
            </a:r>
            <a:endParaRPr lang="en-US" sz="1200" dirty="0"/>
          </a:p>
        </p:txBody>
      </p:sp>
      <p:sp>
        <p:nvSpPr>
          <p:cNvPr id="61" name="Text 55"/>
          <p:cNvSpPr txBox="1"/>
          <p:nvPr/>
        </p:nvSpPr>
        <p:spPr>
          <a:xfrm>
            <a:off x="8496605" y="44577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2" name="Text 56"/>
          <p:cNvSpPr txBox="1"/>
          <p:nvPr/>
        </p:nvSpPr>
        <p:spPr>
          <a:xfrm>
            <a:off x="8662111" y="4457700"/>
            <a:ext cx="27624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Applies athletic discipline to business</a:t>
            </a:r>
            <a:endParaRPr lang="en-US" sz="1200" dirty="0"/>
          </a:p>
        </p:txBody>
      </p:sp>
      <p:pic>
        <p:nvPicPr>
          <p:cNvPr id="63" name="Image 4" descr="preencoded.png">    </p:cNvPr>
          <p:cNvPicPr>
            <a:picLocks noChangeAspect="1"/>
          </p:cNvPicPr>
          <p:nvPr/>
        </p:nvPicPr>
        <p:blipFill>
          <a:blip r:embed="rId5"/>
          <a:srcRect l="-1507" r="-1507" t="0" b="0"/>
          <a:stretch/>
        </p:blipFill>
        <p:spPr>
          <a:xfrm>
            <a:off x="418795" y="5629046"/>
            <a:ext cx="171907" cy="133502"/>
          </a:xfrm>
          <a:prstGeom prst="rect">
            <a:avLst/>
          </a:prstGeom>
        </p:spPr>
      </p:pic>
      <p:sp>
        <p:nvSpPr>
          <p:cNvPr id="64" name="Text 57"/>
          <p:cNvSpPr txBox="1"/>
          <p:nvPr/>
        </p:nvSpPr>
        <p:spPr>
          <a:xfrm>
            <a:off x="5394960" y="5600700"/>
            <a:ext cx="164317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Social Impact Since 2019</a:t>
            </a:r>
            <a:endParaRPr lang="en-US" sz="1000" dirty="0"/>
          </a:p>
        </p:txBody>
      </p:sp>
      <p:pic>
        <p:nvPicPr>
          <p:cNvPr id="65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9768535" y="5629046"/>
            <a:ext cx="105156" cy="133502"/>
          </a:xfrm>
          <a:prstGeom prst="rect">
            <a:avLst/>
          </a:prstGeom>
        </p:spPr>
      </p:pic>
      <p:sp>
        <p:nvSpPr>
          <p:cNvPr id="66" name="Text 58"/>
          <p:cNvSpPr txBox="1"/>
          <p:nvPr/>
        </p:nvSpPr>
        <p:spPr>
          <a:xfrm>
            <a:off x="666598" y="5600700"/>
            <a:ext cx="191932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Values Independent Thinking</a:t>
            </a:r>
            <a:endParaRPr lang="en-US" sz="1000" dirty="0"/>
          </a:p>
        </p:txBody>
      </p:sp>
      <p:sp>
        <p:nvSpPr>
          <p:cNvPr id="67" name="Text 59"/>
          <p:cNvSpPr txBox="1"/>
          <p:nvPr/>
        </p:nvSpPr>
        <p:spPr>
          <a:xfrm>
            <a:off x="9949586" y="5600700"/>
            <a:ext cx="192938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Contrarian Investor &amp; Thinker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6810451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NETWORKS &amp; INDUSTRY RELATIONSHIPS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5486400" cy="2247595"/>
          </a:xfrm>
          <a:prstGeom prst="roundRect">
            <a:avLst>
              <a:gd name="adj" fmla="val 690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1648" r="-1648" t="0" b="0"/>
          <a:stretch/>
        </p:blipFill>
        <p:spPr>
          <a:xfrm>
            <a:off x="685800" y="1567282"/>
            <a:ext cx="171907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72007" y="1514246"/>
            <a:ext cx="2600554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PROFESSIONAL NETWORK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42675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500+ LinkedIn connections across finance, technology, and entrepreneurship sectors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5146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514600"/>
            <a:ext cx="4096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Connected with key players in Swiss financial ecosystem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8575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857500"/>
            <a:ext cx="429585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Active engagement with AI, blockchain, and venture capital communities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57200" y="3771900"/>
            <a:ext cx="54864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4043477"/>
            <a:ext cx="190195" cy="190195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990295" y="3991356"/>
            <a:ext cx="25146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SOCIAL MEDIA PRESENCE</a:t>
            </a:r>
            <a:endParaRPr lang="en-US" sz="1500" dirty="0"/>
          </a:p>
        </p:txBody>
      </p:sp>
      <p:sp>
        <p:nvSpPr>
          <p:cNvPr id="33" name="Text 29"/>
          <p:cNvSpPr txBox="1"/>
          <p:nvPr/>
        </p:nvSpPr>
        <p:spPr>
          <a:xfrm>
            <a:off x="990295" y="44192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4" name="Text 30"/>
          <p:cNvSpPr txBox="1"/>
          <p:nvPr/>
        </p:nvSpPr>
        <p:spPr>
          <a:xfrm>
            <a:off x="1156716" y="4419295"/>
            <a:ext cx="2839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2,478+ Twitter followers (@chayanasli)</a:t>
            </a:r>
            <a:endParaRPr lang="en-US" sz="12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7621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762195"/>
            <a:ext cx="45153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Regular thought leadership on finance, technology, and global affairs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53336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5333695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Platform for contrarian perspectives and independent thinking</a:t>
            </a:r>
            <a:endParaRPr lang="en-US" sz="1200" dirty="0"/>
          </a:p>
        </p:txBody>
      </p:sp>
      <p:sp>
        <p:nvSpPr>
          <p:cNvPr id="39" name="Shape 35"/>
          <p:cNvSpPr/>
          <p:nvPr/>
        </p:nvSpPr>
        <p:spPr>
          <a:xfrm>
            <a:off x="6248095" y="1295705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0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476695" y="1567282"/>
            <a:ext cx="142646" cy="190195"/>
          </a:xfrm>
          <a:prstGeom prst="rect">
            <a:avLst/>
          </a:prstGeom>
        </p:spPr>
      </p:pic>
      <p:sp>
        <p:nvSpPr>
          <p:cNvPr id="41" name="Text 36"/>
          <p:cNvSpPr txBox="1"/>
          <p:nvPr/>
        </p:nvSpPr>
        <p:spPr>
          <a:xfrm>
            <a:off x="6734556" y="1514246"/>
            <a:ext cx="25722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SPEAKING ENGAGEMENTS</a:t>
            </a:r>
            <a:endParaRPr lang="en-US" sz="1500" dirty="0"/>
          </a:p>
        </p:txBody>
      </p:sp>
      <p:sp>
        <p:nvSpPr>
          <p:cNvPr id="42" name="Text 37"/>
          <p:cNvSpPr txBox="1"/>
          <p:nvPr/>
        </p:nvSpPr>
        <p:spPr>
          <a:xfrm>
            <a:off x="6705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3" name="Text 38"/>
          <p:cNvSpPr txBox="1"/>
          <p:nvPr/>
        </p:nvSpPr>
        <p:spPr>
          <a:xfrm>
            <a:off x="6871716" y="1943100"/>
            <a:ext cx="30102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Speaker at CryptoMondays Zurich events</a:t>
            </a:r>
            <a:endParaRPr lang="en-US" sz="1200" dirty="0"/>
          </a:p>
        </p:txBody>
      </p:sp>
      <p:sp>
        <p:nvSpPr>
          <p:cNvPr id="44" name="Text 39"/>
          <p:cNvSpPr txBox="1"/>
          <p:nvPr/>
        </p:nvSpPr>
        <p:spPr>
          <a:xfrm>
            <a:off x="6705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6871716" y="2286000"/>
            <a:ext cx="4124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Contributor to Deep Knowledge Group (DKV) discussions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6705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6871716" y="2628900"/>
            <a:ext cx="388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Panelist on DeFi for Traditional Finance opportunities</a:t>
            </a:r>
            <a:endParaRPr lang="en-US" sz="1200" dirty="0"/>
          </a:p>
        </p:txBody>
      </p:sp>
      <p:sp>
        <p:nvSpPr>
          <p:cNvPr id="48" name="Shape 43"/>
          <p:cNvSpPr/>
          <p:nvPr/>
        </p:nvSpPr>
        <p:spPr>
          <a:xfrm>
            <a:off x="6248095" y="3314700"/>
            <a:ext cx="54864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76695" y="3586277"/>
            <a:ext cx="237744" cy="190195"/>
          </a:xfrm>
          <a:prstGeom prst="rect">
            <a:avLst/>
          </a:prstGeom>
        </p:spPr>
      </p:pic>
      <p:sp>
        <p:nvSpPr>
          <p:cNvPr id="50" name="Text 44"/>
          <p:cNvSpPr txBox="1"/>
          <p:nvPr/>
        </p:nvSpPr>
        <p:spPr>
          <a:xfrm>
            <a:off x="6829654" y="3534156"/>
            <a:ext cx="25146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INDUSTRY CONNECTIONS</a:t>
            </a:r>
            <a:endParaRPr lang="en-US" sz="1500" dirty="0"/>
          </a:p>
        </p:txBody>
      </p:sp>
      <p:sp>
        <p:nvSpPr>
          <p:cNvPr id="51" name="Text 45"/>
          <p:cNvSpPr txBox="1"/>
          <p:nvPr/>
        </p:nvSpPr>
        <p:spPr>
          <a:xfrm>
            <a:off x="6705295" y="39620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2" name="Text 46"/>
          <p:cNvSpPr txBox="1"/>
          <p:nvPr/>
        </p:nvSpPr>
        <p:spPr>
          <a:xfrm>
            <a:off x="6871716" y="3962095"/>
            <a:ext cx="46963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partnerships with celebrity entrepreneurs for consumer ventures</a:t>
            </a:r>
            <a:endParaRPr lang="en-US" sz="1200" dirty="0"/>
          </a:p>
        </p:txBody>
      </p:sp>
      <p:sp>
        <p:nvSpPr>
          <p:cNvPr id="53" name="Text 47"/>
          <p:cNvSpPr txBox="1"/>
          <p:nvPr/>
        </p:nvSpPr>
        <p:spPr>
          <a:xfrm>
            <a:off x="6705295" y="45335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4" name="Text 48"/>
          <p:cNvSpPr txBox="1"/>
          <p:nvPr/>
        </p:nvSpPr>
        <p:spPr>
          <a:xfrm>
            <a:off x="6871716" y="4533595"/>
            <a:ext cx="44677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 ties to Swiss financial community and regulatory bodies</a:t>
            </a:r>
            <a:endParaRPr lang="en-US" sz="1200" dirty="0"/>
          </a:p>
        </p:txBody>
      </p:sp>
      <p:sp>
        <p:nvSpPr>
          <p:cNvPr id="55" name="Text 49"/>
          <p:cNvSpPr txBox="1"/>
          <p:nvPr/>
        </p:nvSpPr>
        <p:spPr>
          <a:xfrm>
            <a:off x="6705295" y="48764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6871716" y="4876495"/>
            <a:ext cx="3600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Expanding network in Korean market (2024-2025)</a:t>
            </a:r>
            <a:endParaRPr lang="en-US" sz="1200" dirty="0"/>
          </a:p>
        </p:txBody>
      </p:sp>
      <p:pic>
        <p:nvPicPr>
          <p:cNvPr id="57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457200" y="6048756"/>
            <a:ext cx="133502" cy="133502"/>
          </a:xfrm>
          <a:prstGeom prst="rect">
            <a:avLst/>
          </a:prstGeom>
        </p:spPr>
      </p:pic>
      <p:sp>
        <p:nvSpPr>
          <p:cNvPr id="58" name="Text 51"/>
          <p:cNvSpPr txBox="1"/>
          <p:nvPr/>
        </p:nvSpPr>
        <p:spPr>
          <a:xfrm>
            <a:off x="666598" y="6019495"/>
            <a:ext cx="289133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Network Across Finance &amp; Technology</a:t>
            </a:r>
            <a:endParaRPr lang="en-US" sz="1000" dirty="0"/>
          </a:p>
        </p:txBody>
      </p:sp>
      <p:pic>
        <p:nvPicPr>
          <p:cNvPr id="59" name="Image 5" descr="preencoded.png">    </p:cNvPr>
          <p:cNvPicPr>
            <a:picLocks noChangeAspect="1"/>
          </p:cNvPicPr>
          <p:nvPr/>
        </p:nvPicPr>
        <p:blipFill>
          <a:blip r:embed="rId6"/>
          <a:srcRect l="-1507" r="-1507" t="0" b="0"/>
          <a:stretch/>
        </p:blipFill>
        <p:spPr>
          <a:xfrm>
            <a:off x="5503774" y="6048756"/>
            <a:ext cx="171907" cy="133502"/>
          </a:xfrm>
          <a:prstGeom prst="rect">
            <a:avLst/>
          </a:prstGeom>
        </p:spPr>
      </p:pic>
      <p:sp>
        <p:nvSpPr>
          <p:cNvPr id="60" name="Text 52"/>
          <p:cNvSpPr txBox="1"/>
          <p:nvPr/>
        </p:nvSpPr>
        <p:spPr>
          <a:xfrm>
            <a:off x="5751576" y="6019495"/>
            <a:ext cx="20052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500+ Professional Connections</a:t>
            </a:r>
            <a:endParaRPr lang="en-US" sz="1000" dirty="0"/>
          </a:p>
        </p:txBody>
      </p:sp>
      <p:pic>
        <p:nvPicPr>
          <p:cNvPr id="61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707270" y="6048756"/>
            <a:ext cx="133502" cy="133502"/>
          </a:xfrm>
          <a:prstGeom prst="rect">
            <a:avLst/>
          </a:prstGeom>
        </p:spPr>
      </p:pic>
      <p:sp>
        <p:nvSpPr>
          <p:cNvPr id="62" name="Text 53"/>
          <p:cNvSpPr txBox="1"/>
          <p:nvPr/>
        </p:nvSpPr>
        <p:spPr>
          <a:xfrm>
            <a:off x="9916668" y="6019495"/>
            <a:ext cx="1919326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Thought Leadership Platform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19595"/>
            <a:ext cx="1219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81305" y="371246"/>
            <a:ext cx="1353312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BLOOMBERG TERMINAL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015777" y="6314846"/>
            <a:ext cx="886054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28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0574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1435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2009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2583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2870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15700" y="0"/>
            <a:ext cx="875995" cy="6858000"/>
          </a:xfrm>
          <a:prstGeom prst="rect">
            <a:avLst/>
          </a:prstGeom>
          <a:solidFill>
            <a:srgbClr val="D1D5DB">
              <a:alpha val="5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400507"/>
            <a:ext cx="7286854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FUTURE OUTLOOK &amp; STRATEGIC DIRECTION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457200" y="952805"/>
            <a:ext cx="761695" cy="3840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5800" y="1567282"/>
            <a:ext cx="190195" cy="190195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90295" y="1514246"/>
            <a:ext cx="189555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EXPANSION PLANS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90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156716" y="1943100"/>
            <a:ext cx="2791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Korean market expansion (2024-2025)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90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56716" y="2286000"/>
            <a:ext cx="39346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growth in European and Asian financial hubs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90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156716" y="2628900"/>
            <a:ext cx="40672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Continued development of celebrity brand partnerships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90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56716" y="2971800"/>
            <a:ext cx="3600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Scaling the quantamental AI investment platform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3657600"/>
            <a:ext cx="5486400" cy="2018995"/>
          </a:xfrm>
          <a:prstGeom prst="roundRect">
            <a:avLst>
              <a:gd name="adj" fmla="val 85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85800" y="3929177"/>
            <a:ext cx="190195" cy="190195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990295" y="3877056"/>
            <a:ext cx="19531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LONG-TERM VISION</a:t>
            </a:r>
            <a:endParaRPr lang="en-US" sz="1500" dirty="0"/>
          </a:p>
        </p:txBody>
      </p:sp>
      <p:sp>
        <p:nvSpPr>
          <p:cNvPr id="35" name="Text 31"/>
          <p:cNvSpPr txBox="1"/>
          <p:nvPr/>
        </p:nvSpPr>
        <p:spPr>
          <a:xfrm>
            <a:off x="990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1156716" y="4304995"/>
            <a:ext cx="44961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Building an ecosystem of interconnected AI-powered ventures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990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1156716" y="4647895"/>
            <a:ext cx="41632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Pioneering integration of decentralized systems in capital markets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990295" y="52193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56716" y="5219395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Advancing longevity and precision health technologies</a:t>
            </a:r>
            <a:endParaRPr lang="en-US" sz="1200" dirty="0"/>
          </a:p>
        </p:txBody>
      </p:sp>
      <p:sp>
        <p:nvSpPr>
          <p:cNvPr id="41" name="Shape 37"/>
          <p:cNvSpPr/>
          <p:nvPr/>
        </p:nvSpPr>
        <p:spPr>
          <a:xfrm>
            <a:off x="6248095" y="1295705"/>
            <a:ext cx="5486400" cy="2133295"/>
          </a:xfrm>
          <a:prstGeom prst="roundRect">
            <a:avLst>
              <a:gd name="adj" fmla="val 765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4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476695" y="1567282"/>
            <a:ext cx="190195" cy="190195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6782105" y="1514246"/>
            <a:ext cx="2505456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FOCUS AREAS</a:t>
            </a:r>
            <a:endParaRPr lang="en-US" sz="1500" dirty="0"/>
          </a:p>
        </p:txBody>
      </p:sp>
      <p:sp>
        <p:nvSpPr>
          <p:cNvPr id="44" name="Text 39"/>
          <p:cNvSpPr txBox="1"/>
          <p:nvPr/>
        </p:nvSpPr>
        <p:spPr>
          <a:xfrm>
            <a:off x="6705295" y="19431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5" name="Text 40"/>
          <p:cNvSpPr txBox="1"/>
          <p:nvPr/>
        </p:nvSpPr>
        <p:spPr>
          <a:xfrm>
            <a:off x="6871716" y="1943100"/>
            <a:ext cx="3314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Advanced AI applications in financial markets</a:t>
            </a:r>
            <a:endParaRPr lang="en-US" sz="1200" dirty="0"/>
          </a:p>
        </p:txBody>
      </p:sp>
      <p:sp>
        <p:nvSpPr>
          <p:cNvPr id="46" name="Text 41"/>
          <p:cNvSpPr txBox="1"/>
          <p:nvPr/>
        </p:nvSpPr>
        <p:spPr>
          <a:xfrm>
            <a:off x="6705295" y="22860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6871716" y="2286000"/>
            <a:ext cx="37243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Web3, blockchain, and decentralized infrastructure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6705295" y="26289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6871716" y="2628900"/>
            <a:ext cx="2962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Deep Tech development and integration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6705295" y="2971800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6871716" y="2971800"/>
            <a:ext cx="30010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Precision health technology investments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6248095" y="3657600"/>
            <a:ext cx="5486400" cy="1790395"/>
          </a:xfrm>
          <a:prstGeom prst="roundRect">
            <a:avLst>
              <a:gd name="adj" fmla="val 1087"/>
            </a:avLst>
          </a:prstGeom>
          <a:solidFill>
            <a:srgbClr val="1F2937">
              <a:alpha val="70000"/>
            </a:srgbClr>
          </a:solidFill>
          <a:ln/>
        </p:spPr>
      </p:sp>
      <p:pic>
        <p:nvPicPr>
          <p:cNvPr id="5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76695" y="3929177"/>
            <a:ext cx="237744" cy="190195"/>
          </a:xfrm>
          <a:prstGeom prst="rect">
            <a:avLst/>
          </a:prstGeom>
        </p:spPr>
      </p:pic>
      <p:sp>
        <p:nvSpPr>
          <p:cNvPr id="54" name="Text 48"/>
          <p:cNvSpPr txBox="1"/>
          <p:nvPr/>
        </p:nvSpPr>
        <p:spPr>
          <a:xfrm>
            <a:off x="6829654" y="3877056"/>
            <a:ext cx="25146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IMPACT &amp; PARTNERSHIPS</a:t>
            </a:r>
            <a:endParaRPr lang="en-US" sz="1500" dirty="0"/>
          </a:p>
        </p:txBody>
      </p:sp>
      <p:sp>
        <p:nvSpPr>
          <p:cNvPr id="55" name="Text 49"/>
          <p:cNvSpPr txBox="1"/>
          <p:nvPr/>
        </p:nvSpPr>
        <p:spPr>
          <a:xfrm>
            <a:off x="6705295" y="43049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6" name="Text 50"/>
          <p:cNvSpPr txBox="1"/>
          <p:nvPr/>
        </p:nvSpPr>
        <p:spPr>
          <a:xfrm>
            <a:off x="6871716" y="4304995"/>
            <a:ext cx="35149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collaborations with global tech leaders</a:t>
            </a:r>
            <a:endParaRPr lang="en-US" sz="1200" dirty="0"/>
          </a:p>
        </p:txBody>
      </p:sp>
      <p:sp>
        <p:nvSpPr>
          <p:cNvPr id="57" name="Text 51"/>
          <p:cNvSpPr txBox="1"/>
          <p:nvPr/>
        </p:nvSpPr>
        <p:spPr>
          <a:xfrm>
            <a:off x="6705295" y="46478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2"/>
          <p:cNvSpPr txBox="1"/>
          <p:nvPr/>
        </p:nvSpPr>
        <p:spPr>
          <a:xfrm>
            <a:off x="6871716" y="4647895"/>
            <a:ext cx="3686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Leveraging technology to solve societal challenges</a:t>
            </a:r>
            <a:endParaRPr lang="en-US" sz="1200" dirty="0"/>
          </a:p>
        </p:txBody>
      </p:sp>
      <p:sp>
        <p:nvSpPr>
          <p:cNvPr id="59" name="Text 53"/>
          <p:cNvSpPr txBox="1"/>
          <p:nvPr/>
        </p:nvSpPr>
        <p:spPr>
          <a:xfrm>
            <a:off x="6705295" y="4990795"/>
            <a:ext cx="1719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</a:t>
            </a:r>
            <a:endParaRPr lang="en-US" sz="1200" dirty="0"/>
          </a:p>
        </p:txBody>
      </p:sp>
      <p:sp>
        <p:nvSpPr>
          <p:cNvPr id="60" name="Text 54"/>
          <p:cNvSpPr txBox="1"/>
          <p:nvPr/>
        </p:nvSpPr>
        <p:spPr>
          <a:xfrm>
            <a:off x="6871716" y="4990795"/>
            <a:ext cx="3581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Integration of social impact into business models</a:t>
            </a:r>
            <a:endParaRPr lang="en-US" sz="1200" dirty="0"/>
          </a:p>
        </p:txBody>
      </p:sp>
      <p:pic>
        <p:nvPicPr>
          <p:cNvPr id="6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100" b="-1100"/>
          <a:stretch/>
        </p:blipFill>
        <p:spPr>
          <a:xfrm>
            <a:off x="457200" y="5934456"/>
            <a:ext cx="114300" cy="133502"/>
          </a:xfrm>
          <a:prstGeom prst="rect">
            <a:avLst/>
          </a:prstGeom>
        </p:spPr>
      </p:pic>
      <p:sp>
        <p:nvSpPr>
          <p:cNvPr id="62" name="Text 55"/>
          <p:cNvSpPr txBox="1"/>
          <p:nvPr/>
        </p:nvSpPr>
        <p:spPr>
          <a:xfrm>
            <a:off x="647395" y="5905195"/>
            <a:ext cx="19385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"Problems are opportunities"</a:t>
            </a:r>
            <a:endParaRPr lang="en-US" sz="1000" dirty="0"/>
          </a:p>
        </p:txBody>
      </p:sp>
      <p:pic>
        <p:nvPicPr>
          <p:cNvPr id="63" name="Image 5" descr="preencoded.png">    </p:cNvPr>
          <p:cNvPicPr>
            <a:picLocks noChangeAspect="1"/>
          </p:cNvPicPr>
          <p:nvPr/>
        </p:nvPicPr>
        <p:blipFill>
          <a:blip r:embed="rId6"/>
          <a:srcRect l="-2512" r="-2512" t="0" b="0"/>
          <a:stretch/>
        </p:blipFill>
        <p:spPr>
          <a:xfrm>
            <a:off x="4923130" y="5934456"/>
            <a:ext cx="105156" cy="133502"/>
          </a:xfrm>
          <a:prstGeom prst="rect">
            <a:avLst/>
          </a:prstGeom>
        </p:spPr>
      </p:pic>
      <p:sp>
        <p:nvSpPr>
          <p:cNvPr id="64" name="Text 56"/>
          <p:cNvSpPr txBox="1"/>
          <p:nvPr/>
        </p:nvSpPr>
        <p:spPr>
          <a:xfrm>
            <a:off x="5104181" y="5905195"/>
            <a:ext cx="191018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Building During Bear Markets</a:t>
            </a:r>
            <a:endParaRPr lang="en-US" sz="1000" dirty="0"/>
          </a:p>
        </p:txBody>
      </p:sp>
      <p:pic>
        <p:nvPicPr>
          <p:cNvPr id="65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349740" y="5934456"/>
            <a:ext cx="133502" cy="133502"/>
          </a:xfrm>
          <a:prstGeom prst="rect">
            <a:avLst/>
          </a:prstGeom>
        </p:spPr>
      </p:pic>
      <p:sp>
        <p:nvSpPr>
          <p:cNvPr id="66" name="Text 57"/>
          <p:cNvSpPr txBox="1"/>
          <p:nvPr/>
        </p:nvSpPr>
        <p:spPr>
          <a:xfrm>
            <a:off x="9559138" y="5905195"/>
            <a:ext cx="228142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Impact Through Technology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2025-09-30T06:23:26Z</dcterms:created>
  <dcterms:modified xsi:type="dcterms:W3CDTF">2025-09-30T06:23:26Z</dcterms:modified>
</cp:coreProperties>
</file>