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jp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sp>
      <p:sp>
        <p:nvSpPr>
          <p:cNvPr id="3" name="Shape 1"/>
          <p:cNvSpPr/>
          <p:nvPr/>
        </p:nvSpPr>
        <p:spPr>
          <a:xfrm>
            <a:off x="9144000" y="5715000"/>
            <a:ext cx="2667305" cy="761695"/>
          </a:xfrm>
          <a:prstGeom prst="roundRect">
            <a:avLst>
              <a:gd name="adj" fmla="val 4502"/>
            </a:avLst>
          </a:prstGeom>
          <a:solidFill>
            <a:srgbClr val="F0F3F6"/>
          </a:solidFill>
          <a:ln/>
        </p:spPr>
      </p:sp>
      <p:pic>
        <p:nvPicPr>
          <p:cNvPr id="4" name="Image 0" descr="preencoded.png">    </p:cNvPr>
          <p:cNvPicPr>
            <a:picLocks noChangeAspect="1"/>
          </p:cNvPicPr>
          <p:nvPr/>
        </p:nvPicPr>
        <p:blipFill>
          <a:blip r:embed="rId1"/>
          <a:srcRect l="2966" r="2966" t="0" b="0"/>
          <a:stretch/>
        </p:blipFill>
        <p:spPr>
          <a:xfrm>
            <a:off x="4572000" y="571500"/>
            <a:ext cx="3047695" cy="3047695"/>
          </a:xfrm>
          <a:prstGeom prst="rect">
            <a:avLst/>
          </a:prstGeom>
        </p:spPr>
      </p:pic>
      <p:sp>
        <p:nvSpPr>
          <p:cNvPr id="5" name="Shape 2"/>
          <p:cNvSpPr/>
          <p:nvPr/>
        </p:nvSpPr>
        <p:spPr>
          <a:xfrm>
            <a:off x="5524805" y="3924605"/>
            <a:ext cx="1143000" cy="57607"/>
          </a:xfrm>
          <a:prstGeom prst="rect">
            <a:avLst/>
          </a:prstGeom>
          <a:solidFill>
            <a:srgbClr val="0A325C"/>
          </a:solidFill>
          <a:ln/>
        </p:spPr>
      </p:sp>
      <p:sp>
        <p:nvSpPr>
          <p:cNvPr id="6" name="Text 3"/>
          <p:cNvSpPr txBox="1"/>
          <p:nvPr/>
        </p:nvSpPr>
        <p:spPr>
          <a:xfrm>
            <a:off x="4399178" y="4067251"/>
            <a:ext cx="3743554" cy="667512"/>
          </a:xfrm>
          <a:prstGeom prst="rect">
            <a:avLst/>
          </a:prstGeom>
          <a:noFill/>
          <a:ln/>
        </p:spPr>
        <p:txBody>
          <a:bodyPr wrap="square" lIns="0" tIns="0" rIns="0" bIns="0" rtlCol="0" anchor="ctr"/>
          <a:lstStyle/>
          <a:p>
            <a:pPr algn="ctr" indent="0" marL="0">
              <a:buNone/>
            </a:pPr>
            <a:r>
              <a:rPr lang="en-US" sz="3600" b="1" dirty="0">
                <a:solidFill>
                  <a:srgbClr val="1F2937"/>
                </a:solidFill>
                <a:latin typeface="Noto Sans KR" pitchFamily="34" charset="0"/>
                <a:ea typeface="Noto Sans KR" pitchFamily="34" charset="-122"/>
                <a:cs typeface="Noto Sans KR" pitchFamily="34" charset="-120"/>
              </a:rPr>
              <a:t>KRYSH PARKER</a:t>
            </a:r>
            <a:endParaRPr lang="en-US" sz="3600" dirty="0"/>
          </a:p>
        </p:txBody>
      </p:sp>
      <p:sp>
        <p:nvSpPr>
          <p:cNvPr id="7" name="Text 4"/>
          <p:cNvSpPr txBox="1"/>
          <p:nvPr/>
        </p:nvSpPr>
        <p:spPr>
          <a:xfrm>
            <a:off x="4631436" y="4781398"/>
            <a:ext cx="3105302" cy="333756"/>
          </a:xfrm>
          <a:prstGeom prst="rect">
            <a:avLst/>
          </a:prstGeom>
          <a:noFill/>
          <a:ln/>
        </p:spPr>
        <p:txBody>
          <a:bodyPr wrap="square" lIns="0" tIns="0" rIns="0" bIns="0" rtlCol="0" anchor="ctr"/>
          <a:lstStyle/>
          <a:p>
            <a:pPr algn="ctr" indent="0" marL="0">
              <a:buNone/>
            </a:pPr>
            <a:r>
              <a:rPr lang="en-US" sz="1800" dirty="0">
                <a:solidFill>
                  <a:srgbClr val="555555"/>
                </a:solidFill>
                <a:latin typeface="Noto Sans KR" pitchFamily="34" charset="0"/>
                <a:ea typeface="Noto Sans KR" pitchFamily="34" charset="-122"/>
                <a:cs typeface="Noto Sans KR" pitchFamily="34" charset="-120"/>
              </a:rPr>
              <a:t>COMPREHENSIVE PROFILE</a:t>
            </a:r>
            <a:endParaRPr lang="en-US" sz="1800" dirty="0"/>
          </a:p>
        </p:txBody>
      </p:sp>
      <p:sp>
        <p:nvSpPr>
          <p:cNvPr id="8" name="Text 5"/>
          <p:cNvSpPr txBox="1"/>
          <p:nvPr/>
        </p:nvSpPr>
        <p:spPr>
          <a:xfrm>
            <a:off x="4890211" y="5820156"/>
            <a:ext cx="2548433" cy="247802"/>
          </a:xfrm>
          <a:prstGeom prst="rect">
            <a:avLst/>
          </a:prstGeom>
          <a:noFill/>
          <a:ln/>
        </p:spPr>
        <p:txBody>
          <a:bodyPr wrap="square" lIns="0" tIns="0" rIns="0" bIns="0" rtlCol="0" anchor="ctr"/>
          <a:lstStyle/>
          <a:p>
            <a:pPr algn="ctr" indent="0" marL="0">
              <a:buNone/>
            </a:pPr>
            <a:r>
              <a:rPr lang="en-US" sz="1300" dirty="0">
                <a:solidFill>
                  <a:srgbClr val="4B5563"/>
                </a:solidFill>
                <a:latin typeface="Noto Sans KR" pitchFamily="34" charset="0"/>
                <a:ea typeface="Noto Sans KR" pitchFamily="34" charset="-122"/>
                <a:cs typeface="Noto Sans KR" pitchFamily="34" charset="-120"/>
              </a:rPr>
              <a:t>General Partner, Type3 Capital</a:t>
            </a:r>
            <a:endParaRPr lang="en-US" sz="1300" dirty="0"/>
          </a:p>
        </p:txBody>
      </p:sp>
      <p:sp>
        <p:nvSpPr>
          <p:cNvPr id="9" name="Text 6"/>
          <p:cNvSpPr txBox="1"/>
          <p:nvPr/>
        </p:nvSpPr>
        <p:spPr>
          <a:xfrm>
            <a:off x="3044038" y="6086246"/>
            <a:ext cx="6234379" cy="247802"/>
          </a:xfrm>
          <a:prstGeom prst="rect">
            <a:avLst/>
          </a:prstGeom>
          <a:noFill/>
          <a:ln/>
        </p:spPr>
        <p:txBody>
          <a:bodyPr wrap="square" lIns="0" tIns="0" rIns="0" bIns="0" rtlCol="0" anchor="ctr"/>
          <a:lstStyle/>
          <a:p>
            <a:pPr algn="ctr" indent="0" marL="0">
              <a:buNone/>
            </a:pPr>
            <a:r>
              <a:rPr lang="en-US" sz="1300" dirty="0">
                <a:solidFill>
                  <a:srgbClr val="4B5563"/>
                </a:solidFill>
                <a:latin typeface="Noto Sans KR" pitchFamily="34" charset="0"/>
                <a:ea typeface="Noto Sans KR" pitchFamily="34" charset="-122"/>
                <a:cs typeface="Noto Sans KR" pitchFamily="34" charset="-120"/>
              </a:rPr>
              <a:t>Finance &amp; Investment Professional | Web3 Enthusiast | Cambridge Economics</a:t>
            </a:r>
            <a:endParaRPr lang="en-US" sz="1300" dirty="0"/>
          </a:p>
        </p:txBody>
      </p:sp>
      <p:sp>
        <p:nvSpPr>
          <p:cNvPr id="10" name="Text 7"/>
          <p:cNvSpPr txBox="1"/>
          <p:nvPr/>
        </p:nvSpPr>
        <p:spPr>
          <a:xfrm>
            <a:off x="10425989" y="6210605"/>
            <a:ext cx="1262786"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Confidential | 2025</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sp>
      <p:sp>
        <p:nvSpPr>
          <p:cNvPr id="3" name="Shape 1"/>
          <p:cNvSpPr/>
          <p:nvPr/>
        </p:nvSpPr>
        <p:spPr>
          <a:xfrm>
            <a:off x="9144000" y="6096305"/>
            <a:ext cx="3047695" cy="761695"/>
          </a:xfrm>
          <a:prstGeom prst="rect">
            <a:avLst/>
          </a:prstGeom>
          <a:solidFill>
            <a:srgbClr val="F0F3F6"/>
          </a:solidFill>
          <a:ln/>
        </p:spPr>
      </p:sp>
      <p:sp>
        <p:nvSpPr>
          <p:cNvPr id="4" name="Shape 2"/>
          <p:cNvSpPr/>
          <p:nvPr/>
        </p:nvSpPr>
        <p:spPr>
          <a:xfrm>
            <a:off x="914400" y="761695"/>
            <a:ext cx="476402" cy="47549"/>
          </a:xfrm>
          <a:prstGeom prst="rect">
            <a:avLst/>
          </a:prstGeom>
          <a:solidFill>
            <a:srgbClr val="0A325C"/>
          </a:solidFill>
          <a:ln/>
        </p:spPr>
      </p:sp>
      <p:sp>
        <p:nvSpPr>
          <p:cNvPr id="5" name="Text 3"/>
          <p:cNvSpPr txBox="1"/>
          <p:nvPr/>
        </p:nvSpPr>
        <p:spPr>
          <a:xfrm>
            <a:off x="914400" y="905256"/>
            <a:ext cx="6001207"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Personal Background &amp; Biography</a:t>
            </a:r>
            <a:endParaRPr lang="en-US" sz="2700" dirty="0"/>
          </a:p>
        </p:txBody>
      </p:sp>
      <p:sp>
        <p:nvSpPr>
          <p:cNvPr id="6" name="Text 4"/>
          <p:cNvSpPr txBox="1"/>
          <p:nvPr/>
        </p:nvSpPr>
        <p:spPr>
          <a:xfrm>
            <a:off x="914400" y="1790395"/>
            <a:ext cx="2105863"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Personal Information</a:t>
            </a:r>
            <a:endParaRPr lang="en-US" sz="1500" dirty="0"/>
          </a:p>
        </p:txBody>
      </p:sp>
      <p:sp>
        <p:nvSpPr>
          <p:cNvPr id="7" name="Text 5"/>
          <p:cNvSpPr txBox="1"/>
          <p:nvPr/>
        </p:nvSpPr>
        <p:spPr>
          <a:xfrm>
            <a:off x="914400" y="2219249"/>
            <a:ext cx="3639312"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Full Name: Kryshnan Dominic Bhavin Patel-Parker</a:t>
            </a:r>
            <a:endParaRPr lang="en-US" sz="1200" dirty="0"/>
          </a:p>
        </p:txBody>
      </p:sp>
      <p:sp>
        <p:nvSpPr>
          <p:cNvPr id="8" name="Text 6"/>
          <p:cNvSpPr txBox="1"/>
          <p:nvPr/>
        </p:nvSpPr>
        <p:spPr>
          <a:xfrm>
            <a:off x="914400" y="2562149"/>
            <a:ext cx="1552651"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Born: February 1991</a:t>
            </a:r>
            <a:endParaRPr lang="en-US" sz="1200" dirty="0"/>
          </a:p>
        </p:txBody>
      </p:sp>
      <p:sp>
        <p:nvSpPr>
          <p:cNvPr id="9" name="Text 7"/>
          <p:cNvSpPr txBox="1"/>
          <p:nvPr/>
        </p:nvSpPr>
        <p:spPr>
          <a:xfrm>
            <a:off x="914400" y="2905049"/>
            <a:ext cx="1448410"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Nationality: British</a:t>
            </a:r>
            <a:endParaRPr lang="en-US" sz="1200" dirty="0"/>
          </a:p>
        </p:txBody>
      </p:sp>
      <p:sp>
        <p:nvSpPr>
          <p:cNvPr id="10" name="Text 8"/>
          <p:cNvSpPr txBox="1"/>
          <p:nvPr/>
        </p:nvSpPr>
        <p:spPr>
          <a:xfrm>
            <a:off x="914400" y="3247949"/>
            <a:ext cx="2076602"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Residence: United Kingdom</a:t>
            </a:r>
            <a:endParaRPr lang="en-US" sz="1200" dirty="0"/>
          </a:p>
        </p:txBody>
      </p:sp>
      <p:sp>
        <p:nvSpPr>
          <p:cNvPr id="11" name="Text 9"/>
          <p:cNvSpPr txBox="1"/>
          <p:nvPr/>
        </p:nvSpPr>
        <p:spPr>
          <a:xfrm>
            <a:off x="914400" y="3590849"/>
            <a:ext cx="3229661"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Current Role: General Partner, Type3 Capital</a:t>
            </a:r>
            <a:endParaRPr lang="en-US" sz="1200" dirty="0"/>
          </a:p>
        </p:txBody>
      </p:sp>
      <p:sp>
        <p:nvSpPr>
          <p:cNvPr id="12" name="Text 10"/>
          <p:cNvSpPr txBox="1"/>
          <p:nvPr/>
        </p:nvSpPr>
        <p:spPr>
          <a:xfrm>
            <a:off x="914400" y="4114800"/>
            <a:ext cx="2067458"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Professional Identity</a:t>
            </a:r>
            <a:endParaRPr lang="en-US" sz="1500" dirty="0"/>
          </a:p>
        </p:txBody>
      </p:sp>
      <p:sp>
        <p:nvSpPr>
          <p:cNvPr id="13" name="Text 11"/>
          <p:cNvSpPr txBox="1"/>
          <p:nvPr/>
        </p:nvSpPr>
        <p:spPr>
          <a:xfrm>
            <a:off x="914400" y="4552798"/>
            <a:ext cx="4629607" cy="121981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A finance professional with extensive experience spanning traditional banking, private equity, and digital assets. Known for bridging conventional finance with emerging blockchain technologies, particularly in asset tokenization and investment strategies.</a:t>
            </a:r>
            <a:endParaRPr lang="en-US" sz="1200" dirty="0"/>
          </a:p>
        </p:txBody>
      </p:sp>
      <p:sp>
        <p:nvSpPr>
          <p:cNvPr id="14" name="Text 12"/>
          <p:cNvSpPr txBox="1"/>
          <p:nvPr/>
        </p:nvSpPr>
        <p:spPr>
          <a:xfrm>
            <a:off x="6400800" y="1790395"/>
            <a:ext cx="1791310"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Career Milestones</a:t>
            </a:r>
            <a:endParaRPr lang="en-US" sz="1500" dirty="0"/>
          </a:p>
        </p:txBody>
      </p:sp>
      <p:sp>
        <p:nvSpPr>
          <p:cNvPr id="15" name="Text 13"/>
          <p:cNvSpPr txBox="1"/>
          <p:nvPr/>
        </p:nvSpPr>
        <p:spPr>
          <a:xfrm>
            <a:off x="6667805" y="2257654"/>
            <a:ext cx="1581912"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Investment Banking</a:t>
            </a:r>
            <a:endParaRPr lang="en-US" sz="1200" dirty="0"/>
          </a:p>
        </p:txBody>
      </p:sp>
      <p:sp>
        <p:nvSpPr>
          <p:cNvPr id="16" name="Text 14"/>
          <p:cNvSpPr txBox="1"/>
          <p:nvPr/>
        </p:nvSpPr>
        <p:spPr>
          <a:xfrm>
            <a:off x="6667805" y="2486254"/>
            <a:ext cx="342900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Started career as commodities markets analyst</a:t>
            </a:r>
            <a:endParaRPr lang="en-US" sz="1200" dirty="0"/>
          </a:p>
        </p:txBody>
      </p:sp>
      <p:sp>
        <p:nvSpPr>
          <p:cNvPr id="17" name="Text 15"/>
          <p:cNvSpPr txBox="1"/>
          <p:nvPr/>
        </p:nvSpPr>
        <p:spPr>
          <a:xfrm>
            <a:off x="6667805" y="3172054"/>
            <a:ext cx="2095805"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Private Equity &amp; Clean Tech</a:t>
            </a:r>
            <a:endParaRPr lang="en-US" sz="1200" dirty="0"/>
          </a:p>
        </p:txBody>
      </p:sp>
      <p:sp>
        <p:nvSpPr>
          <p:cNvPr id="18" name="Text 16"/>
          <p:cNvSpPr txBox="1"/>
          <p:nvPr/>
        </p:nvSpPr>
        <p:spPr>
          <a:xfrm>
            <a:off x="6667805" y="3400654"/>
            <a:ext cx="3495751"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Invested in renewable energy and solar projects</a:t>
            </a:r>
            <a:endParaRPr lang="en-US" sz="1200" dirty="0"/>
          </a:p>
        </p:txBody>
      </p:sp>
      <p:sp>
        <p:nvSpPr>
          <p:cNvPr id="19" name="Text 17"/>
          <p:cNvSpPr txBox="1"/>
          <p:nvPr/>
        </p:nvSpPr>
        <p:spPr>
          <a:xfrm>
            <a:off x="6667805" y="4086454"/>
            <a:ext cx="1314907"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Frontier Markets</a:t>
            </a:r>
            <a:endParaRPr lang="en-US" sz="1200" dirty="0"/>
          </a:p>
        </p:txBody>
      </p:sp>
      <p:sp>
        <p:nvSpPr>
          <p:cNvPr id="20" name="Text 18"/>
          <p:cNvSpPr txBox="1"/>
          <p:nvPr/>
        </p:nvSpPr>
        <p:spPr>
          <a:xfrm>
            <a:off x="6667805" y="4315054"/>
            <a:ext cx="3514954"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Led European expansion for Hong Kong investor</a:t>
            </a:r>
            <a:endParaRPr lang="en-US" sz="1200" dirty="0"/>
          </a:p>
        </p:txBody>
      </p:sp>
      <p:sp>
        <p:nvSpPr>
          <p:cNvPr id="21" name="Text 19"/>
          <p:cNvSpPr txBox="1"/>
          <p:nvPr/>
        </p:nvSpPr>
        <p:spPr>
          <a:xfrm>
            <a:off x="6667805" y="5000854"/>
            <a:ext cx="1505102"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Web3 &amp; Blockchain</a:t>
            </a:r>
            <a:endParaRPr lang="en-US" sz="1200" dirty="0"/>
          </a:p>
        </p:txBody>
      </p:sp>
      <p:sp>
        <p:nvSpPr>
          <p:cNvPr id="22" name="Text 20"/>
          <p:cNvSpPr txBox="1"/>
          <p:nvPr/>
        </p:nvSpPr>
        <p:spPr>
          <a:xfrm>
            <a:off x="6667805" y="5229454"/>
            <a:ext cx="3305556"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Current focus: Digital assets and tokenization</a:t>
            </a:r>
            <a:endParaRPr lang="en-US" sz="1200" dirty="0"/>
          </a:p>
        </p:txBody>
      </p:sp>
      <p:sp>
        <p:nvSpPr>
          <p:cNvPr id="23" name="Text 21"/>
          <p:cNvSpPr txBox="1"/>
          <p:nvPr/>
        </p:nvSpPr>
        <p:spPr>
          <a:xfrm>
            <a:off x="11660429" y="6286500"/>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7629754"/>
          </a:xfrm>
          <a:prstGeom prst="rect">
            <a:avLst/>
          </a:prstGeom>
          <a:solidFill>
            <a:srgbClr val="FFFFFF"/>
          </a:solidFill>
          <a:ln/>
        </p:spPr>
      </p:sp>
      <p:sp>
        <p:nvSpPr>
          <p:cNvPr id="3" name="Shape 1"/>
          <p:cNvSpPr/>
          <p:nvPr/>
        </p:nvSpPr>
        <p:spPr>
          <a:xfrm>
            <a:off x="9144000" y="6867144"/>
            <a:ext cx="3047695" cy="761695"/>
          </a:xfrm>
          <a:prstGeom prst="rect">
            <a:avLst/>
          </a:prstGeom>
          <a:solidFill>
            <a:srgbClr val="F0F3F6"/>
          </a:solidFill>
          <a:ln/>
        </p:spPr>
      </p:sp>
      <p:sp>
        <p:nvSpPr>
          <p:cNvPr id="4" name="Shape 2"/>
          <p:cNvSpPr/>
          <p:nvPr/>
        </p:nvSpPr>
        <p:spPr>
          <a:xfrm>
            <a:off x="609905" y="761695"/>
            <a:ext cx="476402" cy="47549"/>
          </a:xfrm>
          <a:prstGeom prst="rect">
            <a:avLst/>
          </a:prstGeom>
          <a:solidFill>
            <a:srgbClr val="0A325C"/>
          </a:solidFill>
          <a:ln/>
        </p:spPr>
      </p:sp>
      <p:sp>
        <p:nvSpPr>
          <p:cNvPr id="5" name="Text 3"/>
          <p:cNvSpPr txBox="1"/>
          <p:nvPr/>
        </p:nvSpPr>
        <p:spPr>
          <a:xfrm>
            <a:off x="609905" y="905256"/>
            <a:ext cx="3734410"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Educational Journey</a:t>
            </a:r>
            <a:endParaRPr lang="en-US" sz="2700" dirty="0"/>
          </a:p>
        </p:txBody>
      </p:sp>
      <p:sp>
        <p:nvSpPr>
          <p:cNvPr id="6" name="Text 4"/>
          <p:cNvSpPr txBox="1"/>
          <p:nvPr/>
        </p:nvSpPr>
        <p:spPr>
          <a:xfrm>
            <a:off x="609905" y="1714500"/>
            <a:ext cx="2143354"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Academic Credentials</a:t>
            </a:r>
            <a:endParaRPr lang="en-US" sz="1500" dirty="0"/>
          </a:p>
        </p:txBody>
      </p:sp>
      <p:pic>
        <p:nvPicPr>
          <p:cNvPr id="7" name="Image 0" descr="https://page.gensparksite.com/slides_images/a4041d30bb6e7f7464f25642b08c1e3d.png">    </p:cNvPr>
          <p:cNvPicPr>
            <a:picLocks noChangeAspect="1"/>
          </p:cNvPicPr>
          <p:nvPr/>
        </p:nvPicPr>
        <p:blipFill>
          <a:blip r:embed="rId1"/>
          <a:srcRect l="0" r="0" t="0" b="0"/>
          <a:stretch/>
        </p:blipFill>
        <p:spPr>
          <a:xfrm>
            <a:off x="609905" y="2143354"/>
            <a:ext cx="666598" cy="666598"/>
          </a:xfrm>
          <a:prstGeom prst="rect">
            <a:avLst/>
          </a:prstGeom>
        </p:spPr>
      </p:pic>
      <p:sp>
        <p:nvSpPr>
          <p:cNvPr id="8" name="Text 5"/>
          <p:cNvSpPr txBox="1"/>
          <p:nvPr/>
        </p:nvSpPr>
        <p:spPr>
          <a:xfrm>
            <a:off x="1419149" y="2238451"/>
            <a:ext cx="2100377" cy="247802"/>
          </a:xfrm>
          <a:prstGeom prst="rect">
            <a:avLst/>
          </a:prstGeom>
          <a:noFill/>
          <a:ln/>
        </p:spPr>
        <p:txBody>
          <a:bodyPr wrap="square" lIns="0" tIns="0" rIns="0" bIns="0" rtlCol="0" anchor="ctr"/>
          <a:lstStyle/>
          <a:p>
            <a:pPr algn="l" indent="0" marL="0">
              <a:buNone/>
            </a:pPr>
            <a:r>
              <a:rPr lang="en-US" sz="1300" dirty="0">
                <a:solidFill>
                  <a:srgbClr val="1F2937"/>
                </a:solidFill>
                <a:latin typeface="Noto Sans KR" pitchFamily="34" charset="0"/>
                <a:ea typeface="Noto Sans KR" pitchFamily="34" charset="-122"/>
                <a:cs typeface="Noto Sans KR" pitchFamily="34" charset="-120"/>
              </a:rPr>
              <a:t>University of Cambridge</a:t>
            </a:r>
            <a:endParaRPr lang="en-US" sz="1300" dirty="0"/>
          </a:p>
        </p:txBody>
      </p:sp>
      <p:sp>
        <p:nvSpPr>
          <p:cNvPr id="9" name="Text 6"/>
          <p:cNvSpPr txBox="1"/>
          <p:nvPr/>
        </p:nvSpPr>
        <p:spPr>
          <a:xfrm>
            <a:off x="1419149" y="2495398"/>
            <a:ext cx="2371954"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Bachelor's Degree in Economics</a:t>
            </a:r>
            <a:endParaRPr lang="en-US" sz="1200" dirty="0"/>
          </a:p>
        </p:txBody>
      </p:sp>
      <p:sp>
        <p:nvSpPr>
          <p:cNvPr id="10" name="Text 7"/>
          <p:cNvSpPr txBox="1"/>
          <p:nvPr/>
        </p:nvSpPr>
        <p:spPr>
          <a:xfrm>
            <a:off x="875995" y="2962656"/>
            <a:ext cx="1571854"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Economics Program</a:t>
            </a:r>
            <a:endParaRPr lang="en-US" sz="1200" dirty="0"/>
          </a:p>
        </p:txBody>
      </p:sp>
      <p:sp>
        <p:nvSpPr>
          <p:cNvPr id="11" name="Text 8"/>
          <p:cNvSpPr txBox="1"/>
          <p:nvPr/>
        </p:nvSpPr>
        <p:spPr>
          <a:xfrm>
            <a:off x="875995" y="3191256"/>
            <a:ext cx="4353458"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Strong foundation in economic theory, market analysis, and financial principles</a:t>
            </a:r>
            <a:endParaRPr lang="en-US" sz="1200" dirty="0"/>
          </a:p>
        </p:txBody>
      </p:sp>
      <p:sp>
        <p:nvSpPr>
          <p:cNvPr id="12" name="Text 9"/>
          <p:cNvSpPr txBox="1"/>
          <p:nvPr/>
        </p:nvSpPr>
        <p:spPr>
          <a:xfrm>
            <a:off x="875995" y="3838651"/>
            <a:ext cx="991210"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MBA Degree</a:t>
            </a:r>
            <a:endParaRPr lang="en-US" sz="1200" dirty="0"/>
          </a:p>
        </p:txBody>
      </p:sp>
      <p:sp>
        <p:nvSpPr>
          <p:cNvPr id="13" name="Text 10"/>
          <p:cNvSpPr txBox="1"/>
          <p:nvPr/>
        </p:nvSpPr>
        <p:spPr>
          <a:xfrm>
            <a:off x="875995" y="4067251"/>
            <a:ext cx="4219956"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Advanced business administration and leadership training</a:t>
            </a:r>
            <a:endParaRPr lang="en-US" sz="1200" dirty="0"/>
          </a:p>
        </p:txBody>
      </p:sp>
      <p:sp>
        <p:nvSpPr>
          <p:cNvPr id="14" name="Text 11"/>
          <p:cNvSpPr txBox="1"/>
          <p:nvPr/>
        </p:nvSpPr>
        <p:spPr>
          <a:xfrm>
            <a:off x="875995" y="4334256"/>
            <a:ext cx="4482389" cy="191110"/>
          </a:xfrm>
          <a:prstGeom prst="rect">
            <a:avLst/>
          </a:prstGeom>
          <a:noFill/>
          <a:ln/>
        </p:spPr>
        <p:txBody>
          <a:bodyPr wrap="square" lIns="0" tIns="0" rIns="0" bIns="0" rtlCol="0" anchor="ctr"/>
          <a:lstStyle/>
          <a:p>
            <a:pPr algn="l" indent="0" marL="0">
              <a:buNone/>
            </a:pPr>
            <a:r>
              <a:rPr lang="en-US" sz="1000" i="1" dirty="0">
                <a:solidFill>
                  <a:srgbClr val="6B7280"/>
                </a:solidFill>
                <a:latin typeface="Noto Sans KR" pitchFamily="34" charset="0"/>
                <a:ea typeface="Noto Sans KR" pitchFamily="34" charset="-122"/>
                <a:cs typeface="Noto Sans KR" pitchFamily="34" charset="-120"/>
              </a:rPr>
              <a:t>Strategic management, financial analytics, and entrepreneurship focus</a:t>
            </a:r>
            <a:endParaRPr lang="en-US" sz="1000" dirty="0"/>
          </a:p>
        </p:txBody>
      </p:sp>
      <p:sp>
        <p:nvSpPr>
          <p:cNvPr id="15" name="Text 12"/>
          <p:cNvSpPr txBox="1"/>
          <p:nvPr/>
        </p:nvSpPr>
        <p:spPr>
          <a:xfrm>
            <a:off x="609905" y="4819802"/>
            <a:ext cx="2953512"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Research &amp; Academic Interests</a:t>
            </a:r>
            <a:endParaRPr lang="en-US" sz="1500" dirty="0"/>
          </a:p>
        </p:txBody>
      </p:sp>
      <p:sp>
        <p:nvSpPr>
          <p:cNvPr id="16" name="Text 13"/>
          <p:cNvSpPr txBox="1"/>
          <p:nvPr/>
        </p:nvSpPr>
        <p:spPr>
          <a:xfrm>
            <a:off x="800100" y="5210251"/>
            <a:ext cx="3057754"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Economic analysis of commodity markets</a:t>
            </a:r>
            <a:endParaRPr lang="en-US" sz="1200" dirty="0"/>
          </a:p>
        </p:txBody>
      </p:sp>
      <p:sp>
        <p:nvSpPr>
          <p:cNvPr id="17" name="Text 14"/>
          <p:cNvSpPr txBox="1"/>
          <p:nvPr/>
        </p:nvSpPr>
        <p:spPr>
          <a:xfrm>
            <a:off x="800100" y="5514746"/>
            <a:ext cx="3333902"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Financial modeling and investment strategies</a:t>
            </a:r>
            <a:endParaRPr lang="en-US" sz="1200" dirty="0"/>
          </a:p>
        </p:txBody>
      </p:sp>
      <p:sp>
        <p:nvSpPr>
          <p:cNvPr id="18" name="Text 15"/>
          <p:cNvSpPr txBox="1"/>
          <p:nvPr/>
        </p:nvSpPr>
        <p:spPr>
          <a:xfrm>
            <a:off x="800100" y="5820156"/>
            <a:ext cx="3915461"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Emerging market dynamics and growth opportunities</a:t>
            </a:r>
            <a:endParaRPr lang="en-US" sz="1200" dirty="0"/>
          </a:p>
        </p:txBody>
      </p:sp>
      <p:sp>
        <p:nvSpPr>
          <p:cNvPr id="19" name="Text 16"/>
          <p:cNvSpPr txBox="1"/>
          <p:nvPr/>
        </p:nvSpPr>
        <p:spPr>
          <a:xfrm>
            <a:off x="800100" y="6124651"/>
            <a:ext cx="293431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Blockchain economics and tokenization</a:t>
            </a:r>
            <a:endParaRPr lang="en-US" sz="1200" dirty="0"/>
          </a:p>
        </p:txBody>
      </p:sp>
      <p:sp>
        <p:nvSpPr>
          <p:cNvPr id="20" name="Text 17"/>
          <p:cNvSpPr txBox="1"/>
          <p:nvPr/>
        </p:nvSpPr>
        <p:spPr>
          <a:xfrm>
            <a:off x="6248095" y="1714500"/>
            <a:ext cx="2658161"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Educational Impact &amp; Skills</a:t>
            </a:r>
            <a:endParaRPr lang="en-US" sz="1500" dirty="0"/>
          </a:p>
        </p:txBody>
      </p:sp>
      <p:sp>
        <p:nvSpPr>
          <p:cNvPr id="21" name="Shape 18"/>
          <p:cNvSpPr/>
          <p:nvPr/>
        </p:nvSpPr>
        <p:spPr>
          <a:xfrm>
            <a:off x="7220102" y="2143354"/>
            <a:ext cx="609905" cy="609905"/>
          </a:xfrm>
          <a:prstGeom prst="ellipse">
            <a:avLst/>
          </a:prstGeom>
          <a:solidFill>
            <a:srgbClr val="F0F3F6"/>
          </a:solidFill>
          <a:ln/>
        </p:spPr>
      </p:sp>
      <p:pic>
        <p:nvPicPr>
          <p:cNvPr id="22" name="Image 1" descr="preencoded.png">    </p:cNvPr>
          <p:cNvPicPr>
            <a:picLocks noChangeAspect="1"/>
          </p:cNvPicPr>
          <p:nvPr/>
        </p:nvPicPr>
        <p:blipFill>
          <a:blip r:embed="rId2"/>
          <a:srcRect l="0" r="0" t="0" b="0"/>
          <a:stretch/>
        </p:blipFill>
        <p:spPr>
          <a:xfrm>
            <a:off x="7410298" y="2333549"/>
            <a:ext cx="228600" cy="228600"/>
          </a:xfrm>
          <a:prstGeom prst="rect">
            <a:avLst/>
          </a:prstGeom>
        </p:spPr>
      </p:pic>
      <p:sp>
        <p:nvSpPr>
          <p:cNvPr id="23" name="Text 19"/>
          <p:cNvSpPr txBox="1"/>
          <p:nvPr/>
        </p:nvSpPr>
        <p:spPr>
          <a:xfrm>
            <a:off x="6853428" y="2866644"/>
            <a:ext cx="1457554" cy="228600"/>
          </a:xfrm>
          <a:prstGeom prst="rect">
            <a:avLst/>
          </a:prstGeom>
          <a:noFill/>
          <a:ln/>
        </p:spPr>
        <p:txBody>
          <a:bodyPr wrap="square" lIns="0" tIns="0" rIns="0" bIns="0" rtlCol="0" anchor="ctr"/>
          <a:lstStyle/>
          <a:p>
            <a:pPr algn="ctr" indent="0" marL="0">
              <a:buNone/>
            </a:pPr>
            <a:r>
              <a:rPr lang="en-US" sz="1200" dirty="0">
                <a:solidFill>
                  <a:srgbClr val="1F2937"/>
                </a:solidFill>
                <a:latin typeface="Noto Sans KR" pitchFamily="34" charset="0"/>
                <a:ea typeface="Noto Sans KR" pitchFamily="34" charset="-122"/>
                <a:cs typeface="Noto Sans KR" pitchFamily="34" charset="-120"/>
              </a:rPr>
              <a:t>Economic Analysis</a:t>
            </a:r>
            <a:endParaRPr lang="en-US" sz="1200" dirty="0"/>
          </a:p>
        </p:txBody>
      </p:sp>
      <p:sp>
        <p:nvSpPr>
          <p:cNvPr id="24" name="Text 20"/>
          <p:cNvSpPr txBox="1"/>
          <p:nvPr/>
        </p:nvSpPr>
        <p:spPr>
          <a:xfrm>
            <a:off x="6456578" y="3095244"/>
            <a:ext cx="2243938" cy="381305"/>
          </a:xfrm>
          <a:prstGeom prst="rect">
            <a:avLst/>
          </a:prstGeom>
          <a:noFill/>
          <a:ln/>
        </p:spPr>
        <p:txBody>
          <a:bodyPr wrap="square" lIns="0" tIns="0" rIns="0" bIns="0" rtlCol="0" anchor="ctr"/>
          <a:lstStyle/>
          <a:p>
            <a:pPr algn="ctr" indent="0" marL="0">
              <a:buNone/>
            </a:pPr>
            <a:r>
              <a:rPr lang="en-US" sz="1000" dirty="0">
                <a:solidFill>
                  <a:srgbClr val="4B5563"/>
                </a:solidFill>
                <a:latin typeface="Noto Sans KR" pitchFamily="34" charset="0"/>
                <a:ea typeface="Noto Sans KR" pitchFamily="34" charset="-122"/>
                <a:cs typeface="Noto Sans KR" pitchFamily="34" charset="-120"/>
              </a:rPr>
              <a:t>Market trends, commodity pricing, investment evaluation</a:t>
            </a:r>
            <a:endParaRPr lang="en-US" sz="1000" dirty="0"/>
          </a:p>
        </p:txBody>
      </p:sp>
      <p:sp>
        <p:nvSpPr>
          <p:cNvPr id="25" name="Shape 21"/>
          <p:cNvSpPr/>
          <p:nvPr/>
        </p:nvSpPr>
        <p:spPr>
          <a:xfrm>
            <a:off x="10001707" y="2143354"/>
            <a:ext cx="609905" cy="609905"/>
          </a:xfrm>
          <a:prstGeom prst="ellipse">
            <a:avLst/>
          </a:prstGeom>
          <a:solidFill>
            <a:srgbClr val="F0F3F6"/>
          </a:solidFill>
          <a:ln/>
        </p:spPr>
      </p:sp>
      <p:pic>
        <p:nvPicPr>
          <p:cNvPr id="26" name="Image 2" descr="preencoded.png">    </p:cNvPr>
          <p:cNvPicPr>
            <a:picLocks noChangeAspect="1"/>
          </p:cNvPicPr>
          <p:nvPr/>
        </p:nvPicPr>
        <p:blipFill>
          <a:blip r:embed="rId3"/>
          <a:srcRect l="0" r="0" t="0" b="0"/>
          <a:stretch/>
        </p:blipFill>
        <p:spPr>
          <a:xfrm>
            <a:off x="10191902" y="2333549"/>
            <a:ext cx="228600" cy="228600"/>
          </a:xfrm>
          <a:prstGeom prst="rect">
            <a:avLst/>
          </a:prstGeom>
        </p:spPr>
      </p:pic>
      <p:sp>
        <p:nvSpPr>
          <p:cNvPr id="27" name="Text 22"/>
          <p:cNvSpPr txBox="1"/>
          <p:nvPr/>
        </p:nvSpPr>
        <p:spPr>
          <a:xfrm>
            <a:off x="9676181" y="2866644"/>
            <a:ext cx="1381658" cy="228600"/>
          </a:xfrm>
          <a:prstGeom prst="rect">
            <a:avLst/>
          </a:prstGeom>
          <a:noFill/>
          <a:ln/>
        </p:spPr>
        <p:txBody>
          <a:bodyPr wrap="square" lIns="0" tIns="0" rIns="0" bIns="0" rtlCol="0" anchor="ctr"/>
          <a:lstStyle/>
          <a:p>
            <a:pPr algn="ctr" indent="0" marL="0">
              <a:buNone/>
            </a:pPr>
            <a:r>
              <a:rPr lang="en-US" sz="1200" dirty="0">
                <a:solidFill>
                  <a:srgbClr val="1F2937"/>
                </a:solidFill>
                <a:latin typeface="Noto Sans KR" pitchFamily="34" charset="0"/>
                <a:ea typeface="Noto Sans KR" pitchFamily="34" charset="-122"/>
                <a:cs typeface="Noto Sans KR" pitchFamily="34" charset="-120"/>
              </a:rPr>
              <a:t>Trading Expertise</a:t>
            </a:r>
            <a:endParaRPr lang="en-US" sz="1200" dirty="0"/>
          </a:p>
        </p:txBody>
      </p:sp>
      <p:sp>
        <p:nvSpPr>
          <p:cNvPr id="28" name="Text 23"/>
          <p:cNvSpPr txBox="1"/>
          <p:nvPr/>
        </p:nvSpPr>
        <p:spPr>
          <a:xfrm>
            <a:off x="9295790" y="3095244"/>
            <a:ext cx="2129638" cy="381305"/>
          </a:xfrm>
          <a:prstGeom prst="rect">
            <a:avLst/>
          </a:prstGeom>
          <a:noFill/>
          <a:ln/>
        </p:spPr>
        <p:txBody>
          <a:bodyPr wrap="square" lIns="0" tIns="0" rIns="0" bIns="0" rtlCol="0" anchor="ctr"/>
          <a:lstStyle/>
          <a:p>
            <a:pPr algn="ctr" indent="0" marL="0">
              <a:buNone/>
            </a:pPr>
            <a:r>
              <a:rPr lang="en-US" sz="1000" dirty="0">
                <a:solidFill>
                  <a:srgbClr val="4B5563"/>
                </a:solidFill>
                <a:latin typeface="Noto Sans KR" pitchFamily="34" charset="0"/>
                <a:ea typeface="Noto Sans KR" pitchFamily="34" charset="-122"/>
                <a:cs typeface="Noto Sans KR" pitchFamily="34" charset="-120"/>
              </a:rPr>
              <a:t>Futures, options, and derivatives knowledge</a:t>
            </a:r>
            <a:endParaRPr lang="en-US" sz="1000" dirty="0"/>
          </a:p>
        </p:txBody>
      </p:sp>
      <p:sp>
        <p:nvSpPr>
          <p:cNvPr id="29" name="Shape 24"/>
          <p:cNvSpPr/>
          <p:nvPr/>
        </p:nvSpPr>
        <p:spPr>
          <a:xfrm>
            <a:off x="7220102" y="3705149"/>
            <a:ext cx="609905" cy="609905"/>
          </a:xfrm>
          <a:prstGeom prst="ellipse">
            <a:avLst/>
          </a:prstGeom>
          <a:solidFill>
            <a:srgbClr val="F0F3F6"/>
          </a:solidFill>
          <a:ln/>
        </p:spPr>
      </p:sp>
      <p:pic>
        <p:nvPicPr>
          <p:cNvPr id="30" name="Image 3" descr="preencoded.png">    </p:cNvPr>
          <p:cNvPicPr>
            <a:picLocks noChangeAspect="1"/>
          </p:cNvPicPr>
          <p:nvPr/>
        </p:nvPicPr>
        <p:blipFill>
          <a:blip r:embed="rId4"/>
          <a:srcRect l="0" r="0" t="-44" b="-44"/>
          <a:stretch/>
        </p:blipFill>
        <p:spPr>
          <a:xfrm>
            <a:off x="7396582" y="3895344"/>
            <a:ext cx="256946" cy="228600"/>
          </a:xfrm>
          <a:prstGeom prst="rect">
            <a:avLst/>
          </a:prstGeom>
        </p:spPr>
      </p:pic>
      <p:sp>
        <p:nvSpPr>
          <p:cNvPr id="31" name="Text 25"/>
          <p:cNvSpPr txBox="1"/>
          <p:nvPr/>
        </p:nvSpPr>
        <p:spPr>
          <a:xfrm>
            <a:off x="6837883" y="4429354"/>
            <a:ext cx="1495958" cy="228600"/>
          </a:xfrm>
          <a:prstGeom prst="rect">
            <a:avLst/>
          </a:prstGeom>
          <a:noFill/>
          <a:ln/>
        </p:spPr>
        <p:txBody>
          <a:bodyPr wrap="square" lIns="0" tIns="0" rIns="0" bIns="0" rtlCol="0" anchor="ctr"/>
          <a:lstStyle/>
          <a:p>
            <a:pPr algn="ctr" indent="0" marL="0">
              <a:buNone/>
            </a:pPr>
            <a:r>
              <a:rPr lang="en-US" sz="1200" dirty="0">
                <a:solidFill>
                  <a:srgbClr val="1F2937"/>
                </a:solidFill>
                <a:latin typeface="Noto Sans KR" pitchFamily="34" charset="0"/>
                <a:ea typeface="Noto Sans KR" pitchFamily="34" charset="-122"/>
                <a:cs typeface="Noto Sans KR" pitchFamily="34" charset="-120"/>
              </a:rPr>
              <a:t>Financial Modeling</a:t>
            </a:r>
            <a:endParaRPr lang="en-US" sz="1200" dirty="0"/>
          </a:p>
        </p:txBody>
      </p:sp>
      <p:sp>
        <p:nvSpPr>
          <p:cNvPr id="32" name="Text 26"/>
          <p:cNvSpPr txBox="1"/>
          <p:nvPr/>
        </p:nvSpPr>
        <p:spPr>
          <a:xfrm>
            <a:off x="6484010" y="4657954"/>
            <a:ext cx="2186330" cy="381305"/>
          </a:xfrm>
          <a:prstGeom prst="rect">
            <a:avLst/>
          </a:prstGeom>
          <a:noFill/>
          <a:ln/>
        </p:spPr>
        <p:txBody>
          <a:bodyPr wrap="square" lIns="0" tIns="0" rIns="0" bIns="0" rtlCol="0" anchor="ctr"/>
          <a:lstStyle/>
          <a:p>
            <a:pPr algn="ctr" indent="0" marL="0">
              <a:buNone/>
            </a:pPr>
            <a:r>
              <a:rPr lang="en-US" sz="1000" dirty="0">
                <a:solidFill>
                  <a:srgbClr val="4B5563"/>
                </a:solidFill>
                <a:latin typeface="Noto Sans KR" pitchFamily="34" charset="0"/>
                <a:ea typeface="Noto Sans KR" pitchFamily="34" charset="-122"/>
                <a:cs typeface="Noto Sans KR" pitchFamily="34" charset="-120"/>
              </a:rPr>
              <a:t>Complex risk assessment and ROI projections</a:t>
            </a:r>
            <a:endParaRPr lang="en-US" sz="1000" dirty="0"/>
          </a:p>
        </p:txBody>
      </p:sp>
      <p:sp>
        <p:nvSpPr>
          <p:cNvPr id="33" name="Shape 27"/>
          <p:cNvSpPr/>
          <p:nvPr/>
        </p:nvSpPr>
        <p:spPr>
          <a:xfrm>
            <a:off x="10001707" y="3705149"/>
            <a:ext cx="609905" cy="609905"/>
          </a:xfrm>
          <a:prstGeom prst="ellipse">
            <a:avLst/>
          </a:prstGeom>
          <a:solidFill>
            <a:srgbClr val="F0F3F6"/>
          </a:solidFill>
          <a:ln/>
        </p:spPr>
      </p:sp>
      <p:pic>
        <p:nvPicPr>
          <p:cNvPr id="34" name="Image 4" descr="preencoded.png">    </p:cNvPr>
          <p:cNvPicPr>
            <a:picLocks noChangeAspect="1"/>
          </p:cNvPicPr>
          <p:nvPr/>
        </p:nvPicPr>
        <p:blipFill>
          <a:blip r:embed="rId5"/>
          <a:srcRect l="0" r="0" t="0" b="0"/>
          <a:stretch/>
        </p:blipFill>
        <p:spPr>
          <a:xfrm>
            <a:off x="10191902" y="3895344"/>
            <a:ext cx="228600" cy="228600"/>
          </a:xfrm>
          <a:prstGeom prst="rect">
            <a:avLst/>
          </a:prstGeom>
        </p:spPr>
      </p:pic>
      <p:sp>
        <p:nvSpPr>
          <p:cNvPr id="35" name="Text 28"/>
          <p:cNvSpPr txBox="1"/>
          <p:nvPr/>
        </p:nvSpPr>
        <p:spPr>
          <a:xfrm>
            <a:off x="9630461" y="4429354"/>
            <a:ext cx="1467612" cy="228600"/>
          </a:xfrm>
          <a:prstGeom prst="rect">
            <a:avLst/>
          </a:prstGeom>
          <a:noFill/>
          <a:ln/>
        </p:spPr>
        <p:txBody>
          <a:bodyPr wrap="square" lIns="0" tIns="0" rIns="0" bIns="0" rtlCol="0" anchor="ctr"/>
          <a:lstStyle/>
          <a:p>
            <a:pPr algn="ctr" indent="0" marL="0">
              <a:buNone/>
            </a:pPr>
            <a:r>
              <a:rPr lang="en-US" sz="1200" dirty="0">
                <a:solidFill>
                  <a:srgbClr val="1F2937"/>
                </a:solidFill>
                <a:latin typeface="Noto Sans KR" pitchFamily="34" charset="0"/>
                <a:ea typeface="Noto Sans KR" pitchFamily="34" charset="-122"/>
                <a:cs typeface="Noto Sans KR" pitchFamily="34" charset="-120"/>
              </a:rPr>
              <a:t>Global Perspective</a:t>
            </a:r>
            <a:endParaRPr lang="en-US" sz="1200" dirty="0"/>
          </a:p>
        </p:txBody>
      </p:sp>
      <p:sp>
        <p:nvSpPr>
          <p:cNvPr id="36" name="Text 29"/>
          <p:cNvSpPr txBox="1"/>
          <p:nvPr/>
        </p:nvSpPr>
        <p:spPr>
          <a:xfrm>
            <a:off x="9089136" y="4657954"/>
            <a:ext cx="2539289" cy="381305"/>
          </a:xfrm>
          <a:prstGeom prst="rect">
            <a:avLst/>
          </a:prstGeom>
          <a:noFill/>
          <a:ln/>
        </p:spPr>
        <p:txBody>
          <a:bodyPr wrap="square" lIns="0" tIns="0" rIns="0" bIns="0" rtlCol="0" anchor="ctr"/>
          <a:lstStyle/>
          <a:p>
            <a:pPr algn="ctr" indent="0" marL="0">
              <a:buNone/>
            </a:pPr>
            <a:r>
              <a:rPr lang="en-US" sz="1000" dirty="0">
                <a:solidFill>
                  <a:srgbClr val="4B5563"/>
                </a:solidFill>
                <a:latin typeface="Noto Sans KR" pitchFamily="34" charset="0"/>
                <a:ea typeface="Noto Sans KR" pitchFamily="34" charset="-122"/>
                <a:cs typeface="Noto Sans KR" pitchFamily="34" charset="-120"/>
              </a:rPr>
              <a:t>International markets and cross-border investment</a:t>
            </a:r>
            <a:endParaRPr lang="en-US" sz="1000" dirty="0"/>
          </a:p>
        </p:txBody>
      </p:sp>
      <p:sp>
        <p:nvSpPr>
          <p:cNvPr id="37" name="Shape 30"/>
          <p:cNvSpPr/>
          <p:nvPr/>
        </p:nvSpPr>
        <p:spPr>
          <a:xfrm>
            <a:off x="6248095" y="5419649"/>
            <a:ext cx="5333695" cy="1447495"/>
          </a:xfrm>
          <a:prstGeom prst="roundRect">
            <a:avLst>
              <a:gd name="adj" fmla="val 2494"/>
            </a:avLst>
          </a:prstGeom>
          <a:solidFill>
            <a:srgbClr val="F9FAFB"/>
          </a:solidFill>
          <a:ln/>
        </p:spPr>
      </p:sp>
      <p:sp>
        <p:nvSpPr>
          <p:cNvPr id="38" name="Text 31"/>
          <p:cNvSpPr txBox="1"/>
          <p:nvPr/>
        </p:nvSpPr>
        <p:spPr>
          <a:xfrm>
            <a:off x="6439205" y="5609844"/>
            <a:ext cx="1914754"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Education to Career Path</a:t>
            </a:r>
            <a:endParaRPr lang="en-US" sz="1200" dirty="0"/>
          </a:p>
        </p:txBody>
      </p:sp>
      <p:sp>
        <p:nvSpPr>
          <p:cNvPr id="39" name="Text 32"/>
          <p:cNvSpPr txBox="1"/>
          <p:nvPr/>
        </p:nvSpPr>
        <p:spPr>
          <a:xfrm>
            <a:off x="6439205" y="5915254"/>
            <a:ext cx="5053889" cy="7626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Cambridge's renowned economics program provided the theoretical foundation that propelled Krysh into investment banking, while his MBA enhanced his strategic business acumen for later ventures in private equity and digital asset investing.</a:t>
            </a:r>
            <a:endParaRPr lang="en-US" sz="1000" dirty="0"/>
          </a:p>
        </p:txBody>
      </p:sp>
      <p:sp>
        <p:nvSpPr>
          <p:cNvPr id="40" name="Text 33"/>
          <p:cNvSpPr txBox="1"/>
          <p:nvPr/>
        </p:nvSpPr>
        <p:spPr>
          <a:xfrm>
            <a:off x="11737238" y="7134149"/>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sp>
      <p:sp>
        <p:nvSpPr>
          <p:cNvPr id="3" name="Shape 1"/>
          <p:cNvSpPr/>
          <p:nvPr/>
        </p:nvSpPr>
        <p:spPr>
          <a:xfrm>
            <a:off x="9144000" y="6096305"/>
            <a:ext cx="3047695" cy="761695"/>
          </a:xfrm>
          <a:prstGeom prst="rect">
            <a:avLst/>
          </a:prstGeom>
          <a:solidFill>
            <a:srgbClr val="F0F3F6"/>
          </a:solidFill>
          <a:ln/>
        </p:spPr>
      </p:sp>
      <p:sp>
        <p:nvSpPr>
          <p:cNvPr id="4" name="Shape 2"/>
          <p:cNvSpPr/>
          <p:nvPr/>
        </p:nvSpPr>
        <p:spPr>
          <a:xfrm>
            <a:off x="761695" y="761695"/>
            <a:ext cx="476402" cy="47549"/>
          </a:xfrm>
          <a:prstGeom prst="rect">
            <a:avLst/>
          </a:prstGeom>
          <a:solidFill>
            <a:srgbClr val="0A325C"/>
          </a:solidFill>
          <a:ln/>
        </p:spPr>
      </p:sp>
      <p:sp>
        <p:nvSpPr>
          <p:cNvPr id="5" name="Text 3"/>
          <p:cNvSpPr txBox="1"/>
          <p:nvPr/>
        </p:nvSpPr>
        <p:spPr>
          <a:xfrm>
            <a:off x="761695" y="905256"/>
            <a:ext cx="6057900"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Early Career in Traditional Finance</a:t>
            </a:r>
            <a:endParaRPr lang="en-US" sz="2700" dirty="0"/>
          </a:p>
        </p:txBody>
      </p:sp>
      <p:sp>
        <p:nvSpPr>
          <p:cNvPr id="6" name="Text 4"/>
          <p:cNvSpPr txBox="1"/>
          <p:nvPr/>
        </p:nvSpPr>
        <p:spPr>
          <a:xfrm>
            <a:off x="761695" y="1714500"/>
            <a:ext cx="1905610"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Career Progression</a:t>
            </a:r>
            <a:endParaRPr lang="en-US" sz="1500" dirty="0"/>
          </a:p>
        </p:txBody>
      </p:sp>
      <p:sp>
        <p:nvSpPr>
          <p:cNvPr id="7" name="Text 5"/>
          <p:cNvSpPr txBox="1"/>
          <p:nvPr/>
        </p:nvSpPr>
        <p:spPr>
          <a:xfrm>
            <a:off x="1028700" y="2143354"/>
            <a:ext cx="2276856"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Commodities Markets Analyst</a:t>
            </a:r>
            <a:endParaRPr lang="en-US" sz="1200" dirty="0"/>
          </a:p>
        </p:txBody>
      </p:sp>
      <p:sp>
        <p:nvSpPr>
          <p:cNvPr id="8" name="Text 6"/>
          <p:cNvSpPr txBox="1"/>
          <p:nvPr/>
        </p:nvSpPr>
        <p:spPr>
          <a:xfrm>
            <a:off x="1028700" y="2371954"/>
            <a:ext cx="395295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Started career in investment banking, analyzing global commodity trends and market movements</a:t>
            </a:r>
            <a:endParaRPr lang="en-US" sz="1200" dirty="0"/>
          </a:p>
        </p:txBody>
      </p:sp>
      <p:sp>
        <p:nvSpPr>
          <p:cNvPr id="9" name="Text 7"/>
          <p:cNvSpPr txBox="1"/>
          <p:nvPr/>
        </p:nvSpPr>
        <p:spPr>
          <a:xfrm>
            <a:off x="1028700" y="3057754"/>
            <a:ext cx="1867205"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Futures Options Trading</a:t>
            </a:r>
            <a:endParaRPr lang="en-US" sz="1200" dirty="0"/>
          </a:p>
        </p:txBody>
      </p:sp>
      <p:sp>
        <p:nvSpPr>
          <p:cNvPr id="10" name="Text 8"/>
          <p:cNvSpPr txBox="1"/>
          <p:nvPr/>
        </p:nvSpPr>
        <p:spPr>
          <a:xfrm>
            <a:off x="1028700" y="3286354"/>
            <a:ext cx="4239158"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Transitioned to more active role in futures options trading, developing quantitative skills and market insights</a:t>
            </a:r>
            <a:endParaRPr lang="en-US" sz="1200" dirty="0"/>
          </a:p>
        </p:txBody>
      </p:sp>
      <p:sp>
        <p:nvSpPr>
          <p:cNvPr id="11" name="Text 9"/>
          <p:cNvSpPr txBox="1"/>
          <p:nvPr/>
        </p:nvSpPr>
        <p:spPr>
          <a:xfrm>
            <a:off x="1028700" y="3972154"/>
            <a:ext cx="1752905"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Long-only Hedge Fund</a:t>
            </a:r>
            <a:endParaRPr lang="en-US" sz="1200" dirty="0"/>
          </a:p>
        </p:txBody>
      </p:sp>
      <p:sp>
        <p:nvSpPr>
          <p:cNvPr id="12" name="Text 10"/>
          <p:cNvSpPr txBox="1"/>
          <p:nvPr/>
        </p:nvSpPr>
        <p:spPr>
          <a:xfrm>
            <a:off x="1028700" y="4200754"/>
            <a:ext cx="441015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Gained valuable portfolio management experience at a long-only hedge fund before moving to private equity</a:t>
            </a:r>
            <a:endParaRPr lang="en-US" sz="1200" dirty="0"/>
          </a:p>
        </p:txBody>
      </p:sp>
      <p:sp>
        <p:nvSpPr>
          <p:cNvPr id="13" name="Text 11"/>
          <p:cNvSpPr txBox="1"/>
          <p:nvPr/>
        </p:nvSpPr>
        <p:spPr>
          <a:xfrm>
            <a:off x="5715000" y="1714500"/>
            <a:ext cx="2057400"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Key Skills Developed</a:t>
            </a:r>
            <a:endParaRPr lang="en-US" sz="1500" dirty="0"/>
          </a:p>
        </p:txBody>
      </p:sp>
      <p:sp>
        <p:nvSpPr>
          <p:cNvPr id="14" name="Text 12"/>
          <p:cNvSpPr txBox="1"/>
          <p:nvPr/>
        </p:nvSpPr>
        <p:spPr>
          <a:xfrm>
            <a:off x="5715000" y="2143354"/>
            <a:ext cx="3581705"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Market analysis and commodity price forecasting</a:t>
            </a:r>
            <a:endParaRPr lang="en-US" sz="1200" dirty="0"/>
          </a:p>
        </p:txBody>
      </p:sp>
      <p:sp>
        <p:nvSpPr>
          <p:cNvPr id="15" name="Text 13"/>
          <p:cNvSpPr txBox="1"/>
          <p:nvPr/>
        </p:nvSpPr>
        <p:spPr>
          <a:xfrm>
            <a:off x="5715000" y="2447849"/>
            <a:ext cx="3029407"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Derivatives trading and risk management</a:t>
            </a:r>
            <a:endParaRPr lang="en-US" sz="1200" dirty="0"/>
          </a:p>
        </p:txBody>
      </p:sp>
      <p:sp>
        <p:nvSpPr>
          <p:cNvPr id="16" name="Text 14"/>
          <p:cNvSpPr txBox="1"/>
          <p:nvPr/>
        </p:nvSpPr>
        <p:spPr>
          <a:xfrm>
            <a:off x="5715000" y="2752344"/>
            <a:ext cx="3333902"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Quantitative modeling and financial analytics</a:t>
            </a:r>
            <a:endParaRPr lang="en-US" sz="1200" dirty="0"/>
          </a:p>
        </p:txBody>
      </p:sp>
      <p:sp>
        <p:nvSpPr>
          <p:cNvPr id="17" name="Text 15"/>
          <p:cNvSpPr txBox="1"/>
          <p:nvPr/>
        </p:nvSpPr>
        <p:spPr>
          <a:xfrm>
            <a:off x="5715000" y="3057754"/>
            <a:ext cx="2410358"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Client relationship management</a:t>
            </a:r>
            <a:endParaRPr lang="en-US" sz="1200" dirty="0"/>
          </a:p>
        </p:txBody>
      </p:sp>
      <p:sp>
        <p:nvSpPr>
          <p:cNvPr id="18" name="Text 16"/>
          <p:cNvSpPr txBox="1"/>
          <p:nvPr/>
        </p:nvSpPr>
        <p:spPr>
          <a:xfrm>
            <a:off x="5715000" y="3362249"/>
            <a:ext cx="2772461"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Portfolio construction methodologies</a:t>
            </a:r>
            <a:endParaRPr lang="en-US" sz="1200" dirty="0"/>
          </a:p>
        </p:txBody>
      </p:sp>
      <p:sp>
        <p:nvSpPr>
          <p:cNvPr id="19" name="Shape 17"/>
          <p:cNvSpPr/>
          <p:nvPr/>
        </p:nvSpPr>
        <p:spPr>
          <a:xfrm>
            <a:off x="5715000" y="3895344"/>
            <a:ext cx="4953305" cy="2095805"/>
          </a:xfrm>
          <a:prstGeom prst="roundRect">
            <a:avLst>
              <a:gd name="adj" fmla="val 1190"/>
            </a:avLst>
          </a:prstGeom>
          <a:solidFill>
            <a:srgbClr val="F9FAFB"/>
          </a:solidFill>
          <a:ln/>
        </p:spPr>
      </p:sp>
      <p:sp>
        <p:nvSpPr>
          <p:cNvPr id="20" name="Text 18"/>
          <p:cNvSpPr txBox="1"/>
          <p:nvPr/>
        </p:nvSpPr>
        <p:spPr>
          <a:xfrm>
            <a:off x="5867705" y="4048049"/>
            <a:ext cx="2157984"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Commodities Market Experience</a:t>
            </a:r>
            <a:endParaRPr lang="en-US" sz="1000" dirty="0"/>
          </a:p>
        </p:txBody>
      </p:sp>
      <p:sp>
        <p:nvSpPr>
          <p:cNvPr id="21" name="Shape 19"/>
          <p:cNvSpPr/>
          <p:nvPr/>
        </p:nvSpPr>
        <p:spPr>
          <a:xfrm>
            <a:off x="5867705" y="4647895"/>
            <a:ext cx="4647895" cy="19202"/>
          </a:xfrm>
          <a:prstGeom prst="rect">
            <a:avLst/>
          </a:prstGeom>
          <a:solidFill>
            <a:srgbClr val="D1D5DB"/>
          </a:solidFill>
          <a:ln/>
        </p:spPr>
      </p:sp>
      <p:sp>
        <p:nvSpPr>
          <p:cNvPr id="22" name="Shape 20"/>
          <p:cNvSpPr/>
          <p:nvPr/>
        </p:nvSpPr>
        <p:spPr>
          <a:xfrm>
            <a:off x="5867705" y="4981651"/>
            <a:ext cx="4647895" cy="19202"/>
          </a:xfrm>
          <a:prstGeom prst="rect">
            <a:avLst/>
          </a:prstGeom>
          <a:solidFill>
            <a:srgbClr val="D1D5DB"/>
          </a:solidFill>
          <a:ln/>
        </p:spPr>
      </p:sp>
      <p:sp>
        <p:nvSpPr>
          <p:cNvPr id="23" name="Shape 21"/>
          <p:cNvSpPr/>
          <p:nvPr/>
        </p:nvSpPr>
        <p:spPr>
          <a:xfrm>
            <a:off x="5867705" y="5315407"/>
            <a:ext cx="4647895" cy="19202"/>
          </a:xfrm>
          <a:prstGeom prst="rect">
            <a:avLst/>
          </a:prstGeom>
          <a:solidFill>
            <a:srgbClr val="D1D5DB"/>
          </a:solidFill>
          <a:ln/>
        </p:spPr>
      </p:sp>
      <p:sp>
        <p:nvSpPr>
          <p:cNvPr id="24" name="Shape 22"/>
          <p:cNvSpPr/>
          <p:nvPr/>
        </p:nvSpPr>
        <p:spPr>
          <a:xfrm>
            <a:off x="6564478" y="4981651"/>
            <a:ext cx="95098" cy="95098"/>
          </a:xfrm>
          <a:prstGeom prst="ellipse">
            <a:avLst/>
          </a:prstGeom>
          <a:solidFill>
            <a:srgbClr val="0A325C"/>
          </a:solidFill>
          <a:ln/>
        </p:spPr>
      </p:sp>
      <p:sp>
        <p:nvSpPr>
          <p:cNvPr id="25" name="Text 23"/>
          <p:cNvSpPr txBox="1"/>
          <p:nvPr/>
        </p:nvSpPr>
        <p:spPr>
          <a:xfrm>
            <a:off x="6518758" y="5115154"/>
            <a:ext cx="476402" cy="162763"/>
          </a:xfrm>
          <a:prstGeom prst="rect">
            <a:avLst/>
          </a:prstGeom>
          <a:noFill/>
          <a:ln/>
        </p:spPr>
        <p:txBody>
          <a:bodyPr wrap="square" lIns="0" tIns="0" rIns="0" bIns="0" rtlCol="0" anchor="ctr"/>
          <a:lstStyle/>
          <a:p>
            <a:pPr algn="ctr" indent="0" marL="0">
              <a:buNone/>
            </a:pPr>
            <a:r>
              <a:rPr lang="en-US" sz="900" dirty="0">
                <a:solidFill>
                  <a:srgbClr val="4B5563"/>
                </a:solidFill>
                <a:latin typeface="Noto Sans KR" pitchFamily="34" charset="0"/>
                <a:ea typeface="Noto Sans KR" pitchFamily="34" charset="-122"/>
                <a:cs typeface="Noto Sans KR" pitchFamily="34" charset="-120"/>
              </a:rPr>
              <a:t>Analyst</a:t>
            </a:r>
            <a:endParaRPr lang="en-US" sz="900" dirty="0"/>
          </a:p>
        </p:txBody>
      </p:sp>
      <p:sp>
        <p:nvSpPr>
          <p:cNvPr id="26" name="Shape 24"/>
          <p:cNvSpPr/>
          <p:nvPr/>
        </p:nvSpPr>
        <p:spPr>
          <a:xfrm>
            <a:off x="7726680" y="4791456"/>
            <a:ext cx="95098" cy="95098"/>
          </a:xfrm>
          <a:prstGeom prst="ellipse">
            <a:avLst/>
          </a:prstGeom>
          <a:solidFill>
            <a:srgbClr val="0A325C"/>
          </a:solidFill>
          <a:ln/>
        </p:spPr>
      </p:sp>
      <p:sp>
        <p:nvSpPr>
          <p:cNvPr id="27" name="Text 25"/>
          <p:cNvSpPr txBox="1"/>
          <p:nvPr/>
        </p:nvSpPr>
        <p:spPr>
          <a:xfrm>
            <a:off x="7672730" y="4924044"/>
            <a:ext cx="495605" cy="314554"/>
          </a:xfrm>
          <a:prstGeom prst="rect">
            <a:avLst/>
          </a:prstGeom>
          <a:noFill/>
          <a:ln/>
        </p:spPr>
        <p:txBody>
          <a:bodyPr wrap="square" lIns="0" tIns="0" rIns="0" bIns="0" rtlCol="0" anchor="ctr"/>
          <a:lstStyle/>
          <a:p>
            <a:pPr algn="ctr" indent="0" marL="0">
              <a:buNone/>
            </a:pPr>
            <a:r>
              <a:rPr lang="en-US" sz="900" dirty="0">
                <a:solidFill>
                  <a:srgbClr val="4B5563"/>
                </a:solidFill>
                <a:latin typeface="Noto Sans KR" pitchFamily="34" charset="0"/>
                <a:ea typeface="Noto Sans KR" pitchFamily="34" charset="-122"/>
                <a:cs typeface="Noto Sans KR" pitchFamily="34" charset="-120"/>
              </a:rPr>
              <a:t>Futures Trading</a:t>
            </a:r>
            <a:endParaRPr lang="en-US" sz="900" dirty="0"/>
          </a:p>
        </p:txBody>
      </p:sp>
      <p:sp>
        <p:nvSpPr>
          <p:cNvPr id="28" name="Shape 26"/>
          <p:cNvSpPr/>
          <p:nvPr/>
        </p:nvSpPr>
        <p:spPr>
          <a:xfrm>
            <a:off x="9353398" y="4600346"/>
            <a:ext cx="95098" cy="95098"/>
          </a:xfrm>
          <a:prstGeom prst="ellipse">
            <a:avLst/>
          </a:prstGeom>
          <a:solidFill>
            <a:srgbClr val="0A325C"/>
          </a:solidFill>
          <a:ln/>
        </p:spPr>
      </p:sp>
      <p:sp>
        <p:nvSpPr>
          <p:cNvPr id="29" name="Text 27"/>
          <p:cNvSpPr txBox="1"/>
          <p:nvPr/>
        </p:nvSpPr>
        <p:spPr>
          <a:xfrm>
            <a:off x="9182405" y="4733849"/>
            <a:ext cx="734263" cy="162763"/>
          </a:xfrm>
          <a:prstGeom prst="rect">
            <a:avLst/>
          </a:prstGeom>
          <a:noFill/>
          <a:ln/>
        </p:spPr>
        <p:txBody>
          <a:bodyPr wrap="square" lIns="0" tIns="0" rIns="0" bIns="0" rtlCol="0" anchor="ctr"/>
          <a:lstStyle/>
          <a:p>
            <a:pPr algn="ctr" indent="0" marL="0">
              <a:buNone/>
            </a:pPr>
            <a:r>
              <a:rPr lang="en-US" sz="900" dirty="0">
                <a:solidFill>
                  <a:srgbClr val="4B5563"/>
                </a:solidFill>
                <a:latin typeface="Noto Sans KR" pitchFamily="34" charset="0"/>
                <a:ea typeface="Noto Sans KR" pitchFamily="34" charset="-122"/>
                <a:cs typeface="Noto Sans KR" pitchFamily="34" charset="-120"/>
              </a:rPr>
              <a:t>Hedge Fund</a:t>
            </a:r>
            <a:endParaRPr lang="en-US" sz="900" dirty="0"/>
          </a:p>
        </p:txBody>
      </p:sp>
      <p:pic>
        <p:nvPicPr>
          <p:cNvPr id="30" name="Image 0" descr="preencoded.png">    </p:cNvPr>
          <p:cNvPicPr>
            <a:picLocks noChangeAspect="1"/>
          </p:cNvPicPr>
          <p:nvPr/>
        </p:nvPicPr>
        <p:blipFill>
          <a:blip r:embed="rId1"/>
          <a:srcRect l="-194040" r="-194040" t="0" b="0"/>
          <a:stretch/>
        </p:blipFill>
        <p:spPr>
          <a:xfrm>
            <a:off x="5867705" y="4315054"/>
            <a:ext cx="4647895" cy="1333195"/>
          </a:xfrm>
          <a:prstGeom prst="rect">
            <a:avLst/>
          </a:prstGeom>
        </p:spPr>
      </p:pic>
      <p:sp>
        <p:nvSpPr>
          <p:cNvPr id="31" name="Text 28"/>
          <p:cNvSpPr txBox="1"/>
          <p:nvPr/>
        </p:nvSpPr>
        <p:spPr>
          <a:xfrm>
            <a:off x="11813134" y="6439205"/>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sp>
      <p:sp>
        <p:nvSpPr>
          <p:cNvPr id="3" name="Shape 1"/>
          <p:cNvSpPr/>
          <p:nvPr/>
        </p:nvSpPr>
        <p:spPr>
          <a:xfrm>
            <a:off x="9144000" y="6096305"/>
            <a:ext cx="3047695" cy="761695"/>
          </a:xfrm>
          <a:prstGeom prst="rect">
            <a:avLst/>
          </a:prstGeom>
          <a:solidFill>
            <a:srgbClr val="F0F3F6"/>
          </a:solidFill>
          <a:ln/>
        </p:spPr>
      </p:sp>
      <p:sp>
        <p:nvSpPr>
          <p:cNvPr id="4" name="Shape 2"/>
          <p:cNvSpPr/>
          <p:nvPr/>
        </p:nvSpPr>
        <p:spPr>
          <a:xfrm>
            <a:off x="761695" y="609905"/>
            <a:ext cx="476402" cy="47549"/>
          </a:xfrm>
          <a:prstGeom prst="rect">
            <a:avLst/>
          </a:prstGeom>
          <a:solidFill>
            <a:srgbClr val="0A325C"/>
          </a:solidFill>
          <a:ln/>
        </p:spPr>
      </p:sp>
      <p:sp>
        <p:nvSpPr>
          <p:cNvPr id="5" name="Text 3"/>
          <p:cNvSpPr txBox="1"/>
          <p:nvPr/>
        </p:nvSpPr>
        <p:spPr>
          <a:xfrm>
            <a:off x="761695" y="752551"/>
            <a:ext cx="7277710"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Investment Banking &amp; Trading Experience</a:t>
            </a:r>
            <a:endParaRPr lang="en-US" sz="2700" dirty="0"/>
          </a:p>
        </p:txBody>
      </p:sp>
      <p:sp>
        <p:nvSpPr>
          <p:cNvPr id="6" name="Text 4"/>
          <p:cNvSpPr txBox="1"/>
          <p:nvPr/>
        </p:nvSpPr>
        <p:spPr>
          <a:xfrm>
            <a:off x="761695" y="1638605"/>
            <a:ext cx="1895551"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Financial Expertise</a:t>
            </a:r>
            <a:endParaRPr lang="en-US" sz="1500" dirty="0"/>
          </a:p>
        </p:txBody>
      </p:sp>
      <p:sp>
        <p:nvSpPr>
          <p:cNvPr id="7" name="Text 5"/>
          <p:cNvSpPr txBox="1"/>
          <p:nvPr/>
        </p:nvSpPr>
        <p:spPr>
          <a:xfrm>
            <a:off x="990295" y="2066544"/>
            <a:ext cx="1819656"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Hedge Fund Experience</a:t>
            </a:r>
            <a:endParaRPr lang="en-US" sz="1200" dirty="0"/>
          </a:p>
        </p:txBody>
      </p:sp>
      <p:sp>
        <p:nvSpPr>
          <p:cNvPr id="8" name="Text 6"/>
          <p:cNvSpPr txBox="1"/>
          <p:nvPr/>
        </p:nvSpPr>
        <p:spPr>
          <a:xfrm>
            <a:off x="990295" y="2295144"/>
            <a:ext cx="4210812"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Worked at a long-only hedge fund, developing investment strategies and portfolio management skills</a:t>
            </a:r>
            <a:endParaRPr lang="en-US" sz="1200" dirty="0"/>
          </a:p>
        </p:txBody>
      </p:sp>
      <p:sp>
        <p:nvSpPr>
          <p:cNvPr id="9" name="Text 7"/>
          <p:cNvSpPr txBox="1"/>
          <p:nvPr/>
        </p:nvSpPr>
        <p:spPr>
          <a:xfrm>
            <a:off x="990295" y="2905049"/>
            <a:ext cx="1591056"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Private Equity Focus</a:t>
            </a:r>
            <a:endParaRPr lang="en-US" sz="1200" dirty="0"/>
          </a:p>
        </p:txBody>
      </p:sp>
      <p:sp>
        <p:nvSpPr>
          <p:cNvPr id="10" name="Text 8"/>
          <p:cNvSpPr txBox="1"/>
          <p:nvPr/>
        </p:nvSpPr>
        <p:spPr>
          <a:xfrm>
            <a:off x="990295" y="3133649"/>
            <a:ext cx="4334256"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Specialized in clean technology businesses and solar power projects, identifying high-potential green investments</a:t>
            </a:r>
            <a:endParaRPr lang="en-US" sz="1200" dirty="0"/>
          </a:p>
        </p:txBody>
      </p:sp>
      <p:sp>
        <p:nvSpPr>
          <p:cNvPr id="11" name="Text 9"/>
          <p:cNvSpPr txBox="1"/>
          <p:nvPr/>
        </p:nvSpPr>
        <p:spPr>
          <a:xfrm>
            <a:off x="990295" y="3743554"/>
            <a:ext cx="1467612"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Leveraged Finance</a:t>
            </a:r>
            <a:endParaRPr lang="en-US" sz="1200" dirty="0"/>
          </a:p>
        </p:txBody>
      </p:sp>
      <p:sp>
        <p:nvSpPr>
          <p:cNvPr id="12" name="Text 10"/>
          <p:cNvSpPr txBox="1"/>
          <p:nvPr/>
        </p:nvSpPr>
        <p:spPr>
          <a:xfrm>
            <a:off x="990295" y="3972154"/>
            <a:ext cx="463875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Joined specialized products leveraged finance team, structuring complex financial instruments</a:t>
            </a:r>
            <a:endParaRPr lang="en-US" sz="1200" dirty="0"/>
          </a:p>
        </p:txBody>
      </p:sp>
      <p:sp>
        <p:nvSpPr>
          <p:cNvPr id="13" name="Text 11"/>
          <p:cNvSpPr txBox="1"/>
          <p:nvPr/>
        </p:nvSpPr>
        <p:spPr>
          <a:xfrm>
            <a:off x="990295" y="4581144"/>
            <a:ext cx="1191463"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Deal Execution</a:t>
            </a:r>
            <a:endParaRPr lang="en-US" sz="1200" dirty="0"/>
          </a:p>
        </p:txBody>
      </p:sp>
      <p:sp>
        <p:nvSpPr>
          <p:cNvPr id="14" name="Text 12"/>
          <p:cNvSpPr txBox="1"/>
          <p:nvPr/>
        </p:nvSpPr>
        <p:spPr>
          <a:xfrm>
            <a:off x="990295" y="4809744"/>
            <a:ext cx="4601261"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Successfully executed over $1 billion in deals throughout career</a:t>
            </a:r>
            <a:endParaRPr lang="en-US" sz="1200" dirty="0"/>
          </a:p>
        </p:txBody>
      </p:sp>
      <p:sp>
        <p:nvSpPr>
          <p:cNvPr id="15" name="Text 13"/>
          <p:cNvSpPr txBox="1"/>
          <p:nvPr/>
        </p:nvSpPr>
        <p:spPr>
          <a:xfrm>
            <a:off x="6400800" y="1638605"/>
            <a:ext cx="2781605"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Investment Portfolio Sectors</a:t>
            </a:r>
            <a:endParaRPr lang="en-US" sz="1500" dirty="0"/>
          </a:p>
        </p:txBody>
      </p:sp>
      <p:pic>
        <p:nvPicPr>
          <p:cNvPr id="16" name="Image 0" descr="preencoded.png">    </p:cNvPr>
          <p:cNvPicPr>
            <a:picLocks noChangeAspect="1"/>
          </p:cNvPicPr>
          <p:nvPr/>
        </p:nvPicPr>
        <p:blipFill>
          <a:blip r:embed="rId1"/>
          <a:srcRect l="0" r="0" t="-6" b="-6"/>
          <a:stretch/>
        </p:blipFill>
        <p:spPr>
          <a:xfrm>
            <a:off x="6400800" y="2104949"/>
            <a:ext cx="5029200" cy="2438705"/>
          </a:xfrm>
          <a:prstGeom prst="rect">
            <a:avLst/>
          </a:prstGeom>
        </p:spPr>
      </p:pic>
      <p:sp>
        <p:nvSpPr>
          <p:cNvPr id="17" name="Shape 14"/>
          <p:cNvSpPr/>
          <p:nvPr/>
        </p:nvSpPr>
        <p:spPr>
          <a:xfrm>
            <a:off x="6400800" y="4772254"/>
            <a:ext cx="5029200" cy="1333195"/>
          </a:xfrm>
          <a:prstGeom prst="roundRect">
            <a:avLst>
              <a:gd name="adj" fmla="val 3919"/>
            </a:avLst>
          </a:prstGeom>
          <a:solidFill>
            <a:srgbClr val="F9FAFB"/>
          </a:solidFill>
          <a:ln/>
        </p:spPr>
      </p:sp>
      <p:sp>
        <p:nvSpPr>
          <p:cNvPr id="18" name="Text 15"/>
          <p:cNvSpPr txBox="1"/>
          <p:nvPr/>
        </p:nvSpPr>
        <p:spPr>
          <a:xfrm>
            <a:off x="6590995" y="4962449"/>
            <a:ext cx="1124712" cy="228600"/>
          </a:xfrm>
          <a:prstGeom prst="rect">
            <a:avLst/>
          </a:prstGeom>
          <a:noFill/>
          <a:ln/>
        </p:spPr>
        <p:txBody>
          <a:bodyPr wrap="square" lIns="0" tIns="0" rIns="0" bIns="0" rtlCol="0" anchor="ctr"/>
          <a:lstStyle/>
          <a:p>
            <a:pPr algn="l" indent="0" marL="0">
              <a:buNone/>
            </a:pPr>
            <a:r>
              <a:rPr lang="en-US" sz="1200" dirty="0">
                <a:solidFill>
                  <a:srgbClr val="374151"/>
                </a:solidFill>
                <a:latin typeface="Noto Sans KR" pitchFamily="34" charset="0"/>
                <a:ea typeface="Noto Sans KR" pitchFamily="34" charset="-122"/>
                <a:cs typeface="Noto Sans KR" pitchFamily="34" charset="-120"/>
              </a:rPr>
              <a:t>Key Strengths</a:t>
            </a:r>
            <a:endParaRPr lang="en-US" sz="1200" dirty="0"/>
          </a:p>
        </p:txBody>
      </p:sp>
      <p:sp>
        <p:nvSpPr>
          <p:cNvPr id="19" name="Shape 16"/>
          <p:cNvSpPr/>
          <p:nvPr/>
        </p:nvSpPr>
        <p:spPr>
          <a:xfrm>
            <a:off x="6590995" y="5305349"/>
            <a:ext cx="1200607" cy="267005"/>
          </a:xfrm>
          <a:prstGeom prst="roundRect">
            <a:avLst>
              <a:gd name="adj" fmla="val 342465"/>
            </a:avLst>
          </a:prstGeom>
          <a:solidFill>
            <a:srgbClr val="DBEAFE"/>
          </a:solidFill>
          <a:ln/>
        </p:spPr>
      </p:sp>
      <p:sp>
        <p:nvSpPr>
          <p:cNvPr id="20" name="Text 17"/>
          <p:cNvSpPr txBox="1"/>
          <p:nvPr/>
        </p:nvSpPr>
        <p:spPr>
          <a:xfrm>
            <a:off x="6705295" y="5343754"/>
            <a:ext cx="1071677" cy="191110"/>
          </a:xfrm>
          <a:prstGeom prst="rect">
            <a:avLst/>
          </a:prstGeom>
          <a:noFill/>
          <a:ln/>
        </p:spPr>
        <p:txBody>
          <a:bodyPr wrap="square" lIns="0" tIns="0" rIns="0" bIns="0" rtlCol="0" anchor="ctr"/>
          <a:lstStyle/>
          <a:p>
            <a:pPr algn="l" indent="0" marL="0">
              <a:buNone/>
            </a:pPr>
            <a:r>
              <a:rPr lang="en-US" sz="1000" dirty="0">
                <a:solidFill>
                  <a:srgbClr val="1E40AF"/>
                </a:solidFill>
                <a:latin typeface="Noto Sans KR" pitchFamily="34" charset="0"/>
                <a:ea typeface="Noto Sans KR" pitchFamily="34" charset="-122"/>
                <a:cs typeface="Noto Sans KR" pitchFamily="34" charset="-120"/>
              </a:rPr>
              <a:t>Market Analysis</a:t>
            </a:r>
            <a:endParaRPr lang="en-US" sz="1000" dirty="0"/>
          </a:p>
        </p:txBody>
      </p:sp>
      <p:sp>
        <p:nvSpPr>
          <p:cNvPr id="21" name="Shape 18"/>
          <p:cNvSpPr/>
          <p:nvPr/>
        </p:nvSpPr>
        <p:spPr>
          <a:xfrm>
            <a:off x="7860182" y="5305349"/>
            <a:ext cx="1257300" cy="267005"/>
          </a:xfrm>
          <a:prstGeom prst="roundRect">
            <a:avLst>
              <a:gd name="adj" fmla="val 342465"/>
            </a:avLst>
          </a:prstGeom>
          <a:solidFill>
            <a:srgbClr val="DBEAFE"/>
          </a:solidFill>
          <a:ln/>
        </p:spPr>
      </p:sp>
      <p:sp>
        <p:nvSpPr>
          <p:cNvPr id="22" name="Text 19"/>
          <p:cNvSpPr txBox="1"/>
          <p:nvPr/>
        </p:nvSpPr>
        <p:spPr>
          <a:xfrm>
            <a:off x="7974482" y="5343754"/>
            <a:ext cx="1129284" cy="191110"/>
          </a:xfrm>
          <a:prstGeom prst="rect">
            <a:avLst/>
          </a:prstGeom>
          <a:noFill/>
          <a:ln/>
        </p:spPr>
        <p:txBody>
          <a:bodyPr wrap="square" lIns="0" tIns="0" rIns="0" bIns="0" rtlCol="0" anchor="ctr"/>
          <a:lstStyle/>
          <a:p>
            <a:pPr algn="l" indent="0" marL="0">
              <a:buNone/>
            </a:pPr>
            <a:r>
              <a:rPr lang="en-US" sz="1000" dirty="0">
                <a:solidFill>
                  <a:srgbClr val="1E40AF"/>
                </a:solidFill>
                <a:latin typeface="Noto Sans KR" pitchFamily="34" charset="0"/>
                <a:ea typeface="Noto Sans KR" pitchFamily="34" charset="-122"/>
                <a:cs typeface="Noto Sans KR" pitchFamily="34" charset="-120"/>
              </a:rPr>
              <a:t>Risk Assessment</a:t>
            </a:r>
            <a:endParaRPr lang="en-US" sz="1000" dirty="0"/>
          </a:p>
        </p:txBody>
      </p:sp>
      <p:sp>
        <p:nvSpPr>
          <p:cNvPr id="23" name="Shape 20"/>
          <p:cNvSpPr/>
          <p:nvPr/>
        </p:nvSpPr>
        <p:spPr>
          <a:xfrm>
            <a:off x="9188806" y="5305349"/>
            <a:ext cx="1619402" cy="267005"/>
          </a:xfrm>
          <a:prstGeom prst="roundRect">
            <a:avLst>
              <a:gd name="adj" fmla="val 342465"/>
            </a:avLst>
          </a:prstGeom>
          <a:solidFill>
            <a:srgbClr val="DBEAFE"/>
          </a:solidFill>
          <a:ln/>
        </p:spPr>
      </p:sp>
      <p:sp>
        <p:nvSpPr>
          <p:cNvPr id="24" name="Text 21"/>
          <p:cNvSpPr txBox="1"/>
          <p:nvPr/>
        </p:nvSpPr>
        <p:spPr>
          <a:xfrm>
            <a:off x="9303106" y="5343754"/>
            <a:ext cx="1491386" cy="191110"/>
          </a:xfrm>
          <a:prstGeom prst="rect">
            <a:avLst/>
          </a:prstGeom>
          <a:noFill/>
          <a:ln/>
        </p:spPr>
        <p:txBody>
          <a:bodyPr wrap="square" lIns="0" tIns="0" rIns="0" bIns="0" rtlCol="0" anchor="ctr"/>
          <a:lstStyle/>
          <a:p>
            <a:pPr algn="l" indent="0" marL="0">
              <a:buNone/>
            </a:pPr>
            <a:r>
              <a:rPr lang="en-US" sz="1000" dirty="0">
                <a:solidFill>
                  <a:srgbClr val="1E40AF"/>
                </a:solidFill>
                <a:latin typeface="Noto Sans KR" pitchFamily="34" charset="0"/>
                <a:ea typeface="Noto Sans KR" pitchFamily="34" charset="-122"/>
                <a:cs typeface="Noto Sans KR" pitchFamily="34" charset="-120"/>
              </a:rPr>
              <a:t>Portfolio Management</a:t>
            </a:r>
            <a:endParaRPr lang="en-US" sz="1000" dirty="0"/>
          </a:p>
        </p:txBody>
      </p:sp>
      <p:sp>
        <p:nvSpPr>
          <p:cNvPr id="25" name="Shape 22"/>
          <p:cNvSpPr/>
          <p:nvPr/>
        </p:nvSpPr>
        <p:spPr>
          <a:xfrm>
            <a:off x="6590995" y="5648249"/>
            <a:ext cx="1695298" cy="267005"/>
          </a:xfrm>
          <a:prstGeom prst="roundRect">
            <a:avLst>
              <a:gd name="adj" fmla="val 342465"/>
            </a:avLst>
          </a:prstGeom>
          <a:solidFill>
            <a:srgbClr val="DBEAFE"/>
          </a:solidFill>
          <a:ln/>
        </p:spPr>
      </p:sp>
      <p:sp>
        <p:nvSpPr>
          <p:cNvPr id="26" name="Text 23"/>
          <p:cNvSpPr txBox="1"/>
          <p:nvPr/>
        </p:nvSpPr>
        <p:spPr>
          <a:xfrm>
            <a:off x="6705295" y="5686654"/>
            <a:ext cx="1567282" cy="191110"/>
          </a:xfrm>
          <a:prstGeom prst="rect">
            <a:avLst/>
          </a:prstGeom>
          <a:noFill/>
          <a:ln/>
        </p:spPr>
        <p:txBody>
          <a:bodyPr wrap="square" lIns="0" tIns="0" rIns="0" bIns="0" rtlCol="0" anchor="ctr"/>
          <a:lstStyle/>
          <a:p>
            <a:pPr algn="l" indent="0" marL="0">
              <a:buNone/>
            </a:pPr>
            <a:r>
              <a:rPr lang="en-US" sz="1000" dirty="0">
                <a:solidFill>
                  <a:srgbClr val="1E40AF"/>
                </a:solidFill>
                <a:latin typeface="Noto Sans KR" pitchFamily="34" charset="0"/>
                <a:ea typeface="Noto Sans KR" pitchFamily="34" charset="-122"/>
                <a:cs typeface="Noto Sans KR" pitchFamily="34" charset="-120"/>
              </a:rPr>
              <a:t>Clean Tech Investments</a:t>
            </a:r>
            <a:endParaRPr lang="en-US" sz="1000" dirty="0"/>
          </a:p>
        </p:txBody>
      </p:sp>
      <p:sp>
        <p:nvSpPr>
          <p:cNvPr id="27" name="Shape 24"/>
          <p:cNvSpPr/>
          <p:nvPr/>
        </p:nvSpPr>
        <p:spPr>
          <a:xfrm>
            <a:off x="8360359" y="5648249"/>
            <a:ext cx="1238098" cy="267005"/>
          </a:xfrm>
          <a:prstGeom prst="roundRect">
            <a:avLst>
              <a:gd name="adj" fmla="val 342465"/>
            </a:avLst>
          </a:prstGeom>
          <a:solidFill>
            <a:srgbClr val="DBEAFE"/>
          </a:solidFill>
          <a:ln/>
        </p:spPr>
      </p:sp>
      <p:sp>
        <p:nvSpPr>
          <p:cNvPr id="28" name="Text 25"/>
          <p:cNvSpPr txBox="1"/>
          <p:nvPr/>
        </p:nvSpPr>
        <p:spPr>
          <a:xfrm>
            <a:off x="8474659" y="5686654"/>
            <a:ext cx="1110082" cy="191110"/>
          </a:xfrm>
          <a:prstGeom prst="rect">
            <a:avLst/>
          </a:prstGeom>
          <a:noFill/>
          <a:ln/>
        </p:spPr>
        <p:txBody>
          <a:bodyPr wrap="square" lIns="0" tIns="0" rIns="0" bIns="0" rtlCol="0" anchor="ctr"/>
          <a:lstStyle/>
          <a:p>
            <a:pPr algn="l" indent="0" marL="0">
              <a:buNone/>
            </a:pPr>
            <a:r>
              <a:rPr lang="en-US" sz="1000" dirty="0">
                <a:solidFill>
                  <a:srgbClr val="1E40AF"/>
                </a:solidFill>
                <a:latin typeface="Noto Sans KR" pitchFamily="34" charset="0"/>
                <a:ea typeface="Noto Sans KR" pitchFamily="34" charset="-122"/>
                <a:cs typeface="Noto Sans KR" pitchFamily="34" charset="-120"/>
              </a:rPr>
              <a:t>Deal Structuring</a:t>
            </a:r>
            <a:endParaRPr lang="en-US" sz="1000" dirty="0"/>
          </a:p>
        </p:txBody>
      </p:sp>
      <p:sp>
        <p:nvSpPr>
          <p:cNvPr id="29" name="Text 26"/>
          <p:cNvSpPr txBox="1"/>
          <p:nvPr/>
        </p:nvSpPr>
        <p:spPr>
          <a:xfrm>
            <a:off x="11660429" y="6362395"/>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7496251"/>
          </a:xfrm>
          <a:prstGeom prst="rect">
            <a:avLst/>
          </a:prstGeom>
          <a:solidFill>
            <a:srgbClr val="FFFFFF"/>
          </a:solidFill>
          <a:ln/>
        </p:spPr>
      </p:sp>
      <p:sp>
        <p:nvSpPr>
          <p:cNvPr id="3" name="Shape 1"/>
          <p:cNvSpPr/>
          <p:nvPr/>
        </p:nvSpPr>
        <p:spPr>
          <a:xfrm>
            <a:off x="9144000" y="6734556"/>
            <a:ext cx="3047695" cy="761695"/>
          </a:xfrm>
          <a:prstGeom prst="rect">
            <a:avLst/>
          </a:prstGeom>
          <a:solidFill>
            <a:srgbClr val="F0F3F6"/>
          </a:solidFill>
          <a:ln/>
        </p:spPr>
      </p:sp>
      <p:sp>
        <p:nvSpPr>
          <p:cNvPr id="4" name="Shape 2"/>
          <p:cNvSpPr/>
          <p:nvPr/>
        </p:nvSpPr>
        <p:spPr>
          <a:xfrm>
            <a:off x="457200" y="457200"/>
            <a:ext cx="476402" cy="47549"/>
          </a:xfrm>
          <a:prstGeom prst="rect">
            <a:avLst/>
          </a:prstGeom>
          <a:solidFill>
            <a:srgbClr val="0A325C"/>
          </a:solidFill>
          <a:ln/>
        </p:spPr>
      </p:sp>
      <p:sp>
        <p:nvSpPr>
          <p:cNvPr id="5" name="Text 3"/>
          <p:cNvSpPr txBox="1"/>
          <p:nvPr/>
        </p:nvSpPr>
        <p:spPr>
          <a:xfrm>
            <a:off x="457200" y="599846"/>
            <a:ext cx="7010705"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Private Equity &amp; Clean Tech Investments</a:t>
            </a:r>
            <a:endParaRPr lang="en-US" sz="2700" dirty="0"/>
          </a:p>
        </p:txBody>
      </p:sp>
      <p:sp>
        <p:nvSpPr>
          <p:cNvPr id="6" name="Text 4"/>
          <p:cNvSpPr txBox="1"/>
          <p:nvPr/>
        </p:nvSpPr>
        <p:spPr>
          <a:xfrm>
            <a:off x="457200" y="1410005"/>
            <a:ext cx="2048256"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Investment Portfolio</a:t>
            </a:r>
            <a:endParaRPr lang="en-US" sz="1500" dirty="0"/>
          </a:p>
        </p:txBody>
      </p:sp>
      <p:sp>
        <p:nvSpPr>
          <p:cNvPr id="7" name="Shape 5"/>
          <p:cNvSpPr/>
          <p:nvPr/>
        </p:nvSpPr>
        <p:spPr>
          <a:xfrm>
            <a:off x="457200" y="1914754"/>
            <a:ext cx="457200" cy="457200"/>
          </a:xfrm>
          <a:prstGeom prst="roundRect">
            <a:avLst>
              <a:gd name="adj" fmla="val 33333"/>
            </a:avLst>
          </a:prstGeom>
          <a:solidFill>
            <a:srgbClr val="F0F3F6"/>
          </a:solidFill>
          <a:ln/>
        </p:spPr>
      </p:sp>
      <p:pic>
        <p:nvPicPr>
          <p:cNvPr id="8" name="Image 0" descr="preencoded.png">    </p:cNvPr>
          <p:cNvPicPr>
            <a:picLocks noChangeAspect="1"/>
          </p:cNvPicPr>
          <p:nvPr/>
        </p:nvPicPr>
        <p:blipFill>
          <a:blip r:embed="rId1"/>
          <a:srcRect l="-80" r="-80" t="0" b="0"/>
          <a:stretch/>
        </p:blipFill>
        <p:spPr>
          <a:xfrm>
            <a:off x="543154" y="2029054"/>
            <a:ext cx="286207" cy="228600"/>
          </a:xfrm>
          <a:prstGeom prst="rect">
            <a:avLst/>
          </a:prstGeom>
        </p:spPr>
      </p:pic>
      <p:sp>
        <p:nvSpPr>
          <p:cNvPr id="9" name="Text 6"/>
          <p:cNvSpPr txBox="1"/>
          <p:nvPr/>
        </p:nvSpPr>
        <p:spPr>
          <a:xfrm>
            <a:off x="1067105" y="2085746"/>
            <a:ext cx="1648663" cy="228600"/>
          </a:xfrm>
          <a:prstGeom prst="rect">
            <a:avLst/>
          </a:prstGeom>
          <a:noFill/>
          <a:ln/>
        </p:spPr>
        <p:txBody>
          <a:bodyPr wrap="square" lIns="0" tIns="0" rIns="0" bIns="0" rtlCol="0" anchor="ctr"/>
          <a:lstStyle/>
          <a:p>
            <a:pPr algn="l" indent="0" marL="0">
              <a:buNone/>
            </a:pPr>
            <a:r>
              <a:rPr lang="en-US" sz="1200" b="1" dirty="0">
                <a:solidFill>
                  <a:srgbClr val="1F2937"/>
                </a:solidFill>
                <a:latin typeface="Noto Sans KR" pitchFamily="34" charset="0"/>
                <a:ea typeface="Noto Sans KR" pitchFamily="34" charset="-122"/>
                <a:cs typeface="Noto Sans KR" pitchFamily="34" charset="-120"/>
              </a:rPr>
              <a:t>Solar Power Projects</a:t>
            </a:r>
            <a:endParaRPr lang="en-US" sz="1200" dirty="0"/>
          </a:p>
        </p:txBody>
      </p:sp>
      <p:sp>
        <p:nvSpPr>
          <p:cNvPr id="10" name="Text 7"/>
          <p:cNvSpPr txBox="1"/>
          <p:nvPr/>
        </p:nvSpPr>
        <p:spPr>
          <a:xfrm>
            <a:off x="457200" y="2609698"/>
            <a:ext cx="4914900" cy="724205"/>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Led investments in utility-scale and distributed solar projects across multiple markets. Focused on innovative financing structures to accelerate deployment.</a:t>
            </a:r>
            <a:endParaRPr lang="en-US" sz="1200" dirty="0"/>
          </a:p>
        </p:txBody>
      </p:sp>
      <p:sp>
        <p:nvSpPr>
          <p:cNvPr id="11" name="Shape 8"/>
          <p:cNvSpPr/>
          <p:nvPr/>
        </p:nvSpPr>
        <p:spPr>
          <a:xfrm>
            <a:off x="457200" y="3648456"/>
            <a:ext cx="457200" cy="457200"/>
          </a:xfrm>
          <a:prstGeom prst="roundRect">
            <a:avLst>
              <a:gd name="adj" fmla="val 33333"/>
            </a:avLst>
          </a:prstGeom>
          <a:solidFill>
            <a:srgbClr val="F0F3F6"/>
          </a:solidFill>
          <a:ln/>
        </p:spPr>
      </p:sp>
      <p:pic>
        <p:nvPicPr>
          <p:cNvPr id="12" name="Image 1" descr="preencoded.png">    </p:cNvPr>
          <p:cNvPicPr>
            <a:picLocks noChangeAspect="1"/>
          </p:cNvPicPr>
          <p:nvPr/>
        </p:nvPicPr>
        <p:blipFill>
          <a:blip r:embed="rId2"/>
          <a:srcRect l="0" r="0" t="0" b="0"/>
          <a:stretch/>
        </p:blipFill>
        <p:spPr>
          <a:xfrm>
            <a:off x="571500" y="3762756"/>
            <a:ext cx="228600" cy="228600"/>
          </a:xfrm>
          <a:prstGeom prst="rect">
            <a:avLst/>
          </a:prstGeom>
        </p:spPr>
      </p:pic>
      <p:sp>
        <p:nvSpPr>
          <p:cNvPr id="13" name="Text 9"/>
          <p:cNvSpPr txBox="1"/>
          <p:nvPr/>
        </p:nvSpPr>
        <p:spPr>
          <a:xfrm>
            <a:off x="1067105" y="3819449"/>
            <a:ext cx="2105863" cy="228600"/>
          </a:xfrm>
          <a:prstGeom prst="rect">
            <a:avLst/>
          </a:prstGeom>
          <a:noFill/>
          <a:ln/>
        </p:spPr>
        <p:txBody>
          <a:bodyPr wrap="square" lIns="0" tIns="0" rIns="0" bIns="0" rtlCol="0" anchor="ctr"/>
          <a:lstStyle/>
          <a:p>
            <a:pPr algn="l" indent="0" marL="0">
              <a:buNone/>
            </a:pPr>
            <a:r>
              <a:rPr lang="en-US" sz="1200" b="1" dirty="0">
                <a:solidFill>
                  <a:srgbClr val="1F2937"/>
                </a:solidFill>
                <a:latin typeface="Noto Sans KR" pitchFamily="34" charset="0"/>
                <a:ea typeface="Noto Sans KR" pitchFamily="34" charset="-122"/>
                <a:cs typeface="Noto Sans KR" pitchFamily="34" charset="-120"/>
              </a:rPr>
              <a:t>Clean Technology Ventures</a:t>
            </a:r>
            <a:endParaRPr lang="en-US" sz="1200" dirty="0"/>
          </a:p>
        </p:txBody>
      </p:sp>
      <p:sp>
        <p:nvSpPr>
          <p:cNvPr id="14" name="Text 10"/>
          <p:cNvSpPr txBox="1"/>
          <p:nvPr/>
        </p:nvSpPr>
        <p:spPr>
          <a:xfrm>
            <a:off x="457200" y="4343400"/>
            <a:ext cx="4953305" cy="724205"/>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Invested in early and growth-stage clean technology businesses with disruptive potential in energy efficiency, storage, and renewable integration.</a:t>
            </a:r>
            <a:endParaRPr lang="en-US" sz="1200" dirty="0"/>
          </a:p>
        </p:txBody>
      </p:sp>
      <p:sp>
        <p:nvSpPr>
          <p:cNvPr id="15" name="Shape 11"/>
          <p:cNvSpPr/>
          <p:nvPr/>
        </p:nvSpPr>
        <p:spPr>
          <a:xfrm>
            <a:off x="457200" y="5381244"/>
            <a:ext cx="457200" cy="457200"/>
          </a:xfrm>
          <a:prstGeom prst="roundRect">
            <a:avLst>
              <a:gd name="adj" fmla="val 33333"/>
            </a:avLst>
          </a:prstGeom>
          <a:solidFill>
            <a:srgbClr val="F0F3F6"/>
          </a:solidFill>
          <a:ln/>
        </p:spPr>
      </p:sp>
      <p:pic>
        <p:nvPicPr>
          <p:cNvPr id="16" name="Image 2" descr="preencoded.png">    </p:cNvPr>
          <p:cNvPicPr>
            <a:picLocks noChangeAspect="1"/>
          </p:cNvPicPr>
          <p:nvPr/>
        </p:nvPicPr>
        <p:blipFill>
          <a:blip r:embed="rId3"/>
          <a:srcRect l="0" r="0" t="0" b="0"/>
          <a:stretch/>
        </p:blipFill>
        <p:spPr>
          <a:xfrm>
            <a:off x="571500" y="5495544"/>
            <a:ext cx="228600" cy="228600"/>
          </a:xfrm>
          <a:prstGeom prst="rect">
            <a:avLst/>
          </a:prstGeom>
        </p:spPr>
      </p:pic>
      <p:sp>
        <p:nvSpPr>
          <p:cNvPr id="17" name="Text 12"/>
          <p:cNvSpPr txBox="1"/>
          <p:nvPr/>
        </p:nvSpPr>
        <p:spPr>
          <a:xfrm>
            <a:off x="1067105" y="5553151"/>
            <a:ext cx="1505102" cy="228600"/>
          </a:xfrm>
          <a:prstGeom prst="rect">
            <a:avLst/>
          </a:prstGeom>
          <a:noFill/>
          <a:ln/>
        </p:spPr>
        <p:txBody>
          <a:bodyPr wrap="square" lIns="0" tIns="0" rIns="0" bIns="0" rtlCol="0" anchor="ctr"/>
          <a:lstStyle/>
          <a:p>
            <a:pPr algn="l" indent="0" marL="0">
              <a:buNone/>
            </a:pPr>
            <a:r>
              <a:rPr lang="en-US" sz="1200" b="1" dirty="0">
                <a:solidFill>
                  <a:srgbClr val="1F2937"/>
                </a:solidFill>
                <a:latin typeface="Noto Sans KR" pitchFamily="34" charset="0"/>
                <a:ea typeface="Noto Sans KR" pitchFamily="34" charset="-122"/>
                <a:cs typeface="Noto Sans KR" pitchFamily="34" charset="-120"/>
              </a:rPr>
              <a:t>Investment Impact</a:t>
            </a:r>
            <a:endParaRPr lang="en-US" sz="1200" dirty="0"/>
          </a:p>
        </p:txBody>
      </p:sp>
      <p:sp>
        <p:nvSpPr>
          <p:cNvPr id="18" name="Text 13"/>
          <p:cNvSpPr txBox="1"/>
          <p:nvPr/>
        </p:nvSpPr>
        <p:spPr>
          <a:xfrm>
            <a:off x="457200" y="6077102"/>
            <a:ext cx="4981651" cy="724205"/>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Projects delivered both financial returns and environmental benefits, including significant carbon reduction and clean energy capacity additions.</a:t>
            </a:r>
            <a:endParaRPr lang="en-US" sz="1200" dirty="0"/>
          </a:p>
        </p:txBody>
      </p:sp>
      <p:sp>
        <p:nvSpPr>
          <p:cNvPr id="19" name="Text 14"/>
          <p:cNvSpPr txBox="1"/>
          <p:nvPr/>
        </p:nvSpPr>
        <p:spPr>
          <a:xfrm>
            <a:off x="6324905" y="1410005"/>
            <a:ext cx="1895551"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Strategic Approach</a:t>
            </a:r>
            <a:endParaRPr lang="en-US" sz="1500" dirty="0"/>
          </a:p>
        </p:txBody>
      </p:sp>
      <p:sp>
        <p:nvSpPr>
          <p:cNvPr id="20" name="Text 15"/>
          <p:cNvSpPr txBox="1"/>
          <p:nvPr/>
        </p:nvSpPr>
        <p:spPr>
          <a:xfrm>
            <a:off x="6590995" y="1914754"/>
            <a:ext cx="1781251"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Value-Driven Approach</a:t>
            </a:r>
            <a:endParaRPr lang="en-US" sz="1200" dirty="0"/>
          </a:p>
        </p:txBody>
      </p:sp>
      <p:sp>
        <p:nvSpPr>
          <p:cNvPr id="21" name="Text 16"/>
          <p:cNvSpPr txBox="1"/>
          <p:nvPr/>
        </p:nvSpPr>
        <p:spPr>
          <a:xfrm>
            <a:off x="6590995" y="2143354"/>
            <a:ext cx="5220310"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Identified undervalued assets with strong growth potential in renewable energy markets</a:t>
            </a:r>
            <a:endParaRPr lang="en-US" sz="1200" dirty="0"/>
          </a:p>
        </p:txBody>
      </p:sp>
      <p:sp>
        <p:nvSpPr>
          <p:cNvPr id="22" name="Text 17"/>
          <p:cNvSpPr txBox="1"/>
          <p:nvPr/>
        </p:nvSpPr>
        <p:spPr>
          <a:xfrm>
            <a:off x="6590995" y="3019349"/>
            <a:ext cx="1305763"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Deal Structuring</a:t>
            </a:r>
            <a:endParaRPr lang="en-US" sz="1200" dirty="0"/>
          </a:p>
        </p:txBody>
      </p:sp>
      <p:sp>
        <p:nvSpPr>
          <p:cNvPr id="23" name="Text 18"/>
          <p:cNvSpPr txBox="1"/>
          <p:nvPr/>
        </p:nvSpPr>
        <p:spPr>
          <a:xfrm>
            <a:off x="6590995" y="3247949"/>
            <a:ext cx="5172761"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Executed over $1B in clean technology and solar project financing deals</a:t>
            </a:r>
            <a:endParaRPr lang="en-US" sz="1200" dirty="0"/>
          </a:p>
        </p:txBody>
      </p:sp>
      <p:sp>
        <p:nvSpPr>
          <p:cNvPr id="24" name="Text 19"/>
          <p:cNvSpPr txBox="1"/>
          <p:nvPr/>
        </p:nvSpPr>
        <p:spPr>
          <a:xfrm>
            <a:off x="6590995" y="3895344"/>
            <a:ext cx="1467612"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Global Perspective</a:t>
            </a:r>
            <a:endParaRPr lang="en-US" sz="1200" dirty="0"/>
          </a:p>
        </p:txBody>
      </p:sp>
      <p:sp>
        <p:nvSpPr>
          <p:cNvPr id="25" name="Text 20"/>
          <p:cNvSpPr txBox="1"/>
          <p:nvPr/>
        </p:nvSpPr>
        <p:spPr>
          <a:xfrm>
            <a:off x="6590995" y="4123944"/>
            <a:ext cx="4963363"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Applied expertise across developed and emerging markets, adapting investment strategies to local contexts</a:t>
            </a:r>
            <a:endParaRPr lang="en-US" sz="1200" dirty="0"/>
          </a:p>
        </p:txBody>
      </p:sp>
      <p:sp>
        <p:nvSpPr>
          <p:cNvPr id="26" name="Text 21"/>
          <p:cNvSpPr txBox="1"/>
          <p:nvPr/>
        </p:nvSpPr>
        <p:spPr>
          <a:xfrm>
            <a:off x="6590995" y="5000854"/>
            <a:ext cx="1600200"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Financial Innovation</a:t>
            </a:r>
            <a:endParaRPr lang="en-US" sz="1200" dirty="0"/>
          </a:p>
        </p:txBody>
      </p:sp>
      <p:sp>
        <p:nvSpPr>
          <p:cNvPr id="27" name="Text 22"/>
          <p:cNvSpPr txBox="1"/>
          <p:nvPr/>
        </p:nvSpPr>
        <p:spPr>
          <a:xfrm>
            <a:off x="6590995" y="5229454"/>
            <a:ext cx="5181905"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Pioneered new financial structures to overcome barriers in clean energy deployment</a:t>
            </a:r>
            <a:endParaRPr lang="en-US" sz="1200" dirty="0"/>
          </a:p>
        </p:txBody>
      </p:sp>
      <p:sp>
        <p:nvSpPr>
          <p:cNvPr id="28" name="Text 23"/>
          <p:cNvSpPr txBox="1"/>
          <p:nvPr/>
        </p:nvSpPr>
        <p:spPr>
          <a:xfrm>
            <a:off x="11660429" y="7000646"/>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sp>
      <p:sp>
        <p:nvSpPr>
          <p:cNvPr id="3" name="Shape 1"/>
          <p:cNvSpPr/>
          <p:nvPr/>
        </p:nvSpPr>
        <p:spPr>
          <a:xfrm>
            <a:off x="9144000" y="6096305"/>
            <a:ext cx="3047695" cy="761695"/>
          </a:xfrm>
          <a:prstGeom prst="rect">
            <a:avLst/>
          </a:prstGeom>
          <a:solidFill>
            <a:srgbClr val="F0F3F6"/>
          </a:solidFill>
          <a:ln/>
        </p:spPr>
      </p:sp>
      <p:sp>
        <p:nvSpPr>
          <p:cNvPr id="4" name="Shape 2"/>
          <p:cNvSpPr/>
          <p:nvPr/>
        </p:nvSpPr>
        <p:spPr>
          <a:xfrm>
            <a:off x="914400" y="761695"/>
            <a:ext cx="476402" cy="47549"/>
          </a:xfrm>
          <a:prstGeom prst="rect">
            <a:avLst/>
          </a:prstGeom>
          <a:solidFill>
            <a:srgbClr val="0A325C"/>
          </a:solidFill>
          <a:ln/>
        </p:spPr>
      </p:sp>
      <p:sp>
        <p:nvSpPr>
          <p:cNvPr id="5" name="Text 3"/>
          <p:cNvSpPr txBox="1"/>
          <p:nvPr/>
        </p:nvSpPr>
        <p:spPr>
          <a:xfrm>
            <a:off x="914400" y="905256"/>
            <a:ext cx="5486400"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Frontier Markets &amp; Africa Focus</a:t>
            </a:r>
            <a:endParaRPr lang="en-US" sz="2700" dirty="0"/>
          </a:p>
        </p:txBody>
      </p:sp>
      <p:sp>
        <p:nvSpPr>
          <p:cNvPr id="6" name="Text 4"/>
          <p:cNvSpPr txBox="1"/>
          <p:nvPr/>
        </p:nvSpPr>
        <p:spPr>
          <a:xfrm>
            <a:off x="914400" y="1638605"/>
            <a:ext cx="2876702"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Merchant Banking Experience</a:t>
            </a:r>
            <a:endParaRPr lang="en-US" sz="1500" dirty="0"/>
          </a:p>
        </p:txBody>
      </p:sp>
      <p:sp>
        <p:nvSpPr>
          <p:cNvPr id="7" name="Text 5"/>
          <p:cNvSpPr txBox="1"/>
          <p:nvPr/>
        </p:nvSpPr>
        <p:spPr>
          <a:xfrm>
            <a:off x="914400" y="2029054"/>
            <a:ext cx="4991710" cy="4572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Frontier Markets Specialist Joined a specialized frontier markets merchant bank focused on emerging economies</a:t>
            </a:r>
            <a:endParaRPr lang="en-US" sz="1200" dirty="0"/>
          </a:p>
        </p:txBody>
      </p:sp>
      <p:sp>
        <p:nvSpPr>
          <p:cNvPr id="8" name="Text 6"/>
          <p:cNvSpPr txBox="1"/>
          <p:nvPr/>
        </p:nvSpPr>
        <p:spPr>
          <a:xfrm>
            <a:off x="914400" y="2600554"/>
            <a:ext cx="4991710" cy="4572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Africa-Focused Growth Equity Led investments in high-potential African markets through dedicated growth equity fund</a:t>
            </a:r>
            <a:endParaRPr lang="en-US" sz="1200" dirty="0"/>
          </a:p>
        </p:txBody>
      </p:sp>
      <p:sp>
        <p:nvSpPr>
          <p:cNvPr id="9" name="Text 7"/>
          <p:cNvSpPr txBox="1"/>
          <p:nvPr/>
        </p:nvSpPr>
        <p:spPr>
          <a:xfrm>
            <a:off x="914400" y="3172054"/>
            <a:ext cx="4991710" cy="4572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European Expansion Lead Managed European expansion strategy for Hong Kong-based principal investor</a:t>
            </a:r>
            <a:endParaRPr lang="en-US" sz="1200" dirty="0"/>
          </a:p>
        </p:txBody>
      </p:sp>
      <p:sp>
        <p:nvSpPr>
          <p:cNvPr id="10" name="Text 8"/>
          <p:cNvSpPr txBox="1"/>
          <p:nvPr/>
        </p:nvSpPr>
        <p:spPr>
          <a:xfrm>
            <a:off x="914400" y="3847795"/>
            <a:ext cx="2009851"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Investment Strategy</a:t>
            </a:r>
            <a:endParaRPr lang="en-US" sz="1500" dirty="0"/>
          </a:p>
        </p:txBody>
      </p:sp>
      <p:sp>
        <p:nvSpPr>
          <p:cNvPr id="11" name="Text 9"/>
          <p:cNvSpPr txBox="1"/>
          <p:nvPr/>
        </p:nvSpPr>
        <p:spPr>
          <a:xfrm>
            <a:off x="914400" y="4248302"/>
            <a:ext cx="4743907" cy="972007"/>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Focused on identifying high-growth opportunities in underserved markets with strong fundamentals but limited capital access. Leveraged deep local knowledge and networks to drive superior returns.</a:t>
            </a:r>
            <a:endParaRPr lang="en-US" sz="1200" dirty="0"/>
          </a:p>
        </p:txBody>
      </p:sp>
      <p:sp>
        <p:nvSpPr>
          <p:cNvPr id="12" name="Shape 10"/>
          <p:cNvSpPr/>
          <p:nvPr/>
        </p:nvSpPr>
        <p:spPr>
          <a:xfrm>
            <a:off x="914400" y="5343754"/>
            <a:ext cx="4876495" cy="609905"/>
          </a:xfrm>
          <a:prstGeom prst="rect">
            <a:avLst/>
          </a:prstGeom>
          <a:solidFill>
            <a:srgbClr val="F0F3F6"/>
          </a:solidFill>
          <a:ln/>
        </p:spPr>
      </p:sp>
      <p:sp>
        <p:nvSpPr>
          <p:cNvPr id="13" name="Shape 11"/>
          <p:cNvSpPr/>
          <p:nvPr/>
        </p:nvSpPr>
        <p:spPr>
          <a:xfrm>
            <a:off x="914400" y="5343754"/>
            <a:ext cx="28346" cy="609905"/>
          </a:xfrm>
          <a:prstGeom prst="rect">
            <a:avLst/>
          </a:prstGeom>
          <a:solidFill>
            <a:srgbClr val="0A325C"/>
          </a:solidFill>
          <a:ln/>
        </p:spPr>
      </p:sp>
      <p:sp>
        <p:nvSpPr>
          <p:cNvPr id="14" name="Text 12"/>
          <p:cNvSpPr txBox="1"/>
          <p:nvPr/>
        </p:nvSpPr>
        <p:spPr>
          <a:xfrm>
            <a:off x="1095451" y="5438851"/>
            <a:ext cx="1981505"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$1B+ in Transaction Value</a:t>
            </a:r>
            <a:endParaRPr lang="en-US" sz="1200" dirty="0"/>
          </a:p>
        </p:txBody>
      </p:sp>
      <p:sp>
        <p:nvSpPr>
          <p:cNvPr id="15" name="Text 13"/>
          <p:cNvSpPr txBox="1"/>
          <p:nvPr/>
        </p:nvSpPr>
        <p:spPr>
          <a:xfrm>
            <a:off x="1095451" y="5667451"/>
            <a:ext cx="4358030"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Across specialized products leveraged finance and emerging markets</a:t>
            </a:r>
            <a:endParaRPr lang="en-US" sz="1000" dirty="0"/>
          </a:p>
        </p:txBody>
      </p:sp>
      <p:sp>
        <p:nvSpPr>
          <p:cNvPr id="16" name="Text 14"/>
          <p:cNvSpPr txBox="1"/>
          <p:nvPr/>
        </p:nvSpPr>
        <p:spPr>
          <a:xfrm>
            <a:off x="6400800" y="1638605"/>
            <a:ext cx="1838858"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Key Focus Regions</a:t>
            </a:r>
            <a:endParaRPr lang="en-US" sz="1500" dirty="0"/>
          </a:p>
        </p:txBody>
      </p:sp>
      <p:sp>
        <p:nvSpPr>
          <p:cNvPr id="17" name="Shape 15"/>
          <p:cNvSpPr/>
          <p:nvPr/>
        </p:nvSpPr>
        <p:spPr>
          <a:xfrm>
            <a:off x="6400800" y="2066544"/>
            <a:ext cx="4876495" cy="2286000"/>
          </a:xfrm>
          <a:prstGeom prst="roundRect">
            <a:avLst>
              <a:gd name="adj" fmla="val 667"/>
            </a:avLst>
          </a:prstGeom>
          <a:solidFill>
            <a:srgbClr val="F7F9FC"/>
          </a:solidFill>
          <a:ln/>
        </p:spPr>
      </p:sp>
      <p:sp>
        <p:nvSpPr>
          <p:cNvPr id="18" name="Shape 16"/>
          <p:cNvSpPr/>
          <p:nvPr/>
        </p:nvSpPr>
        <p:spPr>
          <a:xfrm>
            <a:off x="7619695" y="2980944"/>
            <a:ext cx="571500" cy="571500"/>
          </a:xfrm>
          <a:prstGeom prst="ellipse">
            <a:avLst/>
          </a:prstGeom>
          <a:solidFill>
            <a:srgbClr val="0A325C">
              <a:alpha val="20000"/>
            </a:srgbClr>
          </a:solidFill>
          <a:ln w="25400">
            <a:solidFill>
              <a:srgbClr val="0A325C"/>
            </a:solidFill>
            <a:prstDash val="solid"/>
          </a:ln>
        </p:spPr>
      </p:sp>
      <p:sp>
        <p:nvSpPr>
          <p:cNvPr id="19" name="Shape 17"/>
          <p:cNvSpPr/>
          <p:nvPr/>
        </p:nvSpPr>
        <p:spPr>
          <a:xfrm>
            <a:off x="8595360" y="3438144"/>
            <a:ext cx="381305" cy="381305"/>
          </a:xfrm>
          <a:prstGeom prst="ellipse">
            <a:avLst/>
          </a:prstGeom>
          <a:solidFill>
            <a:srgbClr val="0A325C">
              <a:alpha val="20000"/>
            </a:srgbClr>
          </a:solidFill>
          <a:ln w="25400">
            <a:solidFill>
              <a:srgbClr val="0A325C"/>
            </a:solidFill>
            <a:prstDash val="solid"/>
          </a:ln>
        </p:spPr>
      </p:sp>
      <p:sp>
        <p:nvSpPr>
          <p:cNvPr id="20" name="Shape 18"/>
          <p:cNvSpPr/>
          <p:nvPr/>
        </p:nvSpPr>
        <p:spPr>
          <a:xfrm>
            <a:off x="9082735" y="2752344"/>
            <a:ext cx="476402" cy="476402"/>
          </a:xfrm>
          <a:prstGeom prst="ellipse">
            <a:avLst/>
          </a:prstGeom>
          <a:solidFill>
            <a:srgbClr val="0A325C">
              <a:alpha val="20000"/>
            </a:srgbClr>
          </a:solidFill>
          <a:ln w="25400">
            <a:solidFill>
              <a:srgbClr val="0A325C"/>
            </a:solidFill>
            <a:prstDash val="solid"/>
          </a:ln>
        </p:spPr>
      </p:sp>
      <p:sp>
        <p:nvSpPr>
          <p:cNvPr id="21" name="Text 19"/>
          <p:cNvSpPr txBox="1"/>
          <p:nvPr/>
        </p:nvSpPr>
        <p:spPr>
          <a:xfrm>
            <a:off x="7756855" y="2980944"/>
            <a:ext cx="2286000" cy="228600"/>
          </a:xfrm>
          <a:prstGeom prst="rect">
            <a:avLst/>
          </a:prstGeom>
          <a:noFill/>
          <a:ln/>
        </p:spPr>
        <p:txBody>
          <a:bodyPr wrap="square" lIns="0" tIns="0" rIns="0" bIns="0" rtlCol="0" anchor="ctr"/>
          <a:lstStyle/>
          <a:p>
            <a:pPr algn="ctr" indent="0" marL="0">
              <a:buNone/>
            </a:pPr>
            <a:r>
              <a:rPr lang="en-US" sz="1200" dirty="0">
                <a:solidFill>
                  <a:srgbClr val="6B7280"/>
                </a:solidFill>
                <a:latin typeface="Noto Sans KR" pitchFamily="34" charset="0"/>
                <a:ea typeface="Noto Sans KR" pitchFamily="34" charset="-122"/>
                <a:cs typeface="Noto Sans KR" pitchFamily="34" charset="-120"/>
              </a:rPr>
              <a:t>Africa Investment Focus Areas</a:t>
            </a:r>
            <a:endParaRPr lang="en-US" sz="1200" dirty="0"/>
          </a:p>
        </p:txBody>
      </p:sp>
      <p:sp>
        <p:nvSpPr>
          <p:cNvPr id="22" name="Shape 20"/>
          <p:cNvSpPr/>
          <p:nvPr/>
        </p:nvSpPr>
        <p:spPr>
          <a:xfrm>
            <a:off x="6400800" y="4810658"/>
            <a:ext cx="4876495" cy="9144"/>
          </a:xfrm>
          <a:prstGeom prst="rect">
            <a:avLst/>
          </a:prstGeom>
          <a:solidFill>
            <a:srgbClr val="E5E7EB"/>
          </a:solidFill>
          <a:ln/>
        </p:spPr>
      </p:sp>
      <p:sp>
        <p:nvSpPr>
          <p:cNvPr id="23" name="Text 21"/>
          <p:cNvSpPr txBox="1"/>
          <p:nvPr/>
        </p:nvSpPr>
        <p:spPr>
          <a:xfrm>
            <a:off x="6400800" y="4505249"/>
            <a:ext cx="2134210" cy="228600"/>
          </a:xfrm>
          <a:prstGeom prst="rect">
            <a:avLst/>
          </a:prstGeom>
          <a:noFill/>
          <a:ln/>
        </p:spPr>
        <p:txBody>
          <a:bodyPr wrap="square" lIns="0" tIns="0" rIns="0" bIns="0" rtlCol="0" anchor="ctr"/>
          <a:lstStyle/>
          <a:p>
            <a:pPr algn="l" indent="0" marL="0">
              <a:buNone/>
            </a:pPr>
            <a:r>
              <a:rPr lang="en-US" sz="1200" dirty="0">
                <a:solidFill>
                  <a:srgbClr val="374151"/>
                </a:solidFill>
                <a:latin typeface="Noto Sans KR" pitchFamily="34" charset="0"/>
                <a:ea typeface="Noto Sans KR" pitchFamily="34" charset="-122"/>
                <a:cs typeface="Noto Sans KR" pitchFamily="34" charset="-120"/>
              </a:rPr>
              <a:t>Infrastructure Development</a:t>
            </a:r>
            <a:endParaRPr lang="en-US" sz="1200" dirty="0"/>
          </a:p>
        </p:txBody>
      </p:sp>
      <p:sp>
        <p:nvSpPr>
          <p:cNvPr id="24" name="Text 22"/>
          <p:cNvSpPr txBox="1"/>
          <p:nvPr/>
        </p:nvSpPr>
        <p:spPr>
          <a:xfrm>
            <a:off x="10968228" y="4505249"/>
            <a:ext cx="428854" cy="228600"/>
          </a:xfrm>
          <a:prstGeom prst="rect">
            <a:avLst/>
          </a:prstGeom>
          <a:noFill/>
          <a:ln/>
        </p:spPr>
        <p:txBody>
          <a:bodyPr wrap="square" lIns="0" tIns="0" rIns="0" bIns="0" rtlCol="0" anchor="ctr"/>
          <a:lstStyle/>
          <a:p>
            <a:pPr algn="l" indent="0" marL="0">
              <a:buNone/>
            </a:pPr>
            <a:r>
              <a:rPr lang="en-US" sz="1200" dirty="0">
                <a:solidFill>
                  <a:srgbClr val="1D4ED8"/>
                </a:solidFill>
                <a:latin typeface="Noto Sans KR" pitchFamily="34" charset="0"/>
                <a:ea typeface="Noto Sans KR" pitchFamily="34" charset="-122"/>
                <a:cs typeface="Noto Sans KR" pitchFamily="34" charset="-120"/>
              </a:rPr>
              <a:t>32%</a:t>
            </a:r>
            <a:endParaRPr lang="en-US" sz="1200" dirty="0"/>
          </a:p>
        </p:txBody>
      </p:sp>
      <p:sp>
        <p:nvSpPr>
          <p:cNvPr id="25" name="Shape 23"/>
          <p:cNvSpPr/>
          <p:nvPr/>
        </p:nvSpPr>
        <p:spPr>
          <a:xfrm>
            <a:off x="6400800" y="5239512"/>
            <a:ext cx="4876495" cy="9144"/>
          </a:xfrm>
          <a:prstGeom prst="rect">
            <a:avLst/>
          </a:prstGeom>
          <a:solidFill>
            <a:srgbClr val="E5E7EB"/>
          </a:solidFill>
          <a:ln/>
        </p:spPr>
      </p:sp>
      <p:sp>
        <p:nvSpPr>
          <p:cNvPr id="26" name="Text 24"/>
          <p:cNvSpPr txBox="1"/>
          <p:nvPr/>
        </p:nvSpPr>
        <p:spPr>
          <a:xfrm>
            <a:off x="6400800" y="4934102"/>
            <a:ext cx="2086661" cy="228600"/>
          </a:xfrm>
          <a:prstGeom prst="rect">
            <a:avLst/>
          </a:prstGeom>
          <a:noFill/>
          <a:ln/>
        </p:spPr>
        <p:txBody>
          <a:bodyPr wrap="square" lIns="0" tIns="0" rIns="0" bIns="0" rtlCol="0" anchor="ctr"/>
          <a:lstStyle/>
          <a:p>
            <a:pPr algn="l" indent="0" marL="0">
              <a:buNone/>
            </a:pPr>
            <a:r>
              <a:rPr lang="en-US" sz="1200" dirty="0">
                <a:solidFill>
                  <a:srgbClr val="374151"/>
                </a:solidFill>
                <a:latin typeface="Noto Sans KR" pitchFamily="34" charset="0"/>
                <a:ea typeface="Noto Sans KR" pitchFamily="34" charset="-122"/>
                <a:cs typeface="Noto Sans KR" pitchFamily="34" charset="-120"/>
              </a:rPr>
              <a:t>Renewable Energy Projects</a:t>
            </a:r>
            <a:endParaRPr lang="en-US" sz="1200" dirty="0"/>
          </a:p>
        </p:txBody>
      </p:sp>
      <p:sp>
        <p:nvSpPr>
          <p:cNvPr id="27" name="Text 25"/>
          <p:cNvSpPr txBox="1"/>
          <p:nvPr/>
        </p:nvSpPr>
        <p:spPr>
          <a:xfrm>
            <a:off x="10968228" y="4934102"/>
            <a:ext cx="428854" cy="228600"/>
          </a:xfrm>
          <a:prstGeom prst="rect">
            <a:avLst/>
          </a:prstGeom>
          <a:noFill/>
          <a:ln/>
        </p:spPr>
        <p:txBody>
          <a:bodyPr wrap="square" lIns="0" tIns="0" rIns="0" bIns="0" rtlCol="0" anchor="ctr"/>
          <a:lstStyle/>
          <a:p>
            <a:pPr algn="l" indent="0" marL="0">
              <a:buNone/>
            </a:pPr>
            <a:r>
              <a:rPr lang="en-US" sz="1200" dirty="0">
                <a:solidFill>
                  <a:srgbClr val="1D4ED8"/>
                </a:solidFill>
                <a:latin typeface="Noto Sans KR" pitchFamily="34" charset="0"/>
                <a:ea typeface="Noto Sans KR" pitchFamily="34" charset="-122"/>
                <a:cs typeface="Noto Sans KR" pitchFamily="34" charset="-120"/>
              </a:rPr>
              <a:t>28%</a:t>
            </a:r>
            <a:endParaRPr lang="en-US" sz="1200" dirty="0"/>
          </a:p>
        </p:txBody>
      </p:sp>
      <p:sp>
        <p:nvSpPr>
          <p:cNvPr id="28" name="Shape 26"/>
          <p:cNvSpPr/>
          <p:nvPr/>
        </p:nvSpPr>
        <p:spPr>
          <a:xfrm>
            <a:off x="6400800" y="5668366"/>
            <a:ext cx="4876495" cy="9144"/>
          </a:xfrm>
          <a:prstGeom prst="rect">
            <a:avLst/>
          </a:prstGeom>
          <a:solidFill>
            <a:srgbClr val="E5E7EB"/>
          </a:solidFill>
          <a:ln/>
        </p:spPr>
      </p:sp>
      <p:sp>
        <p:nvSpPr>
          <p:cNvPr id="29" name="Text 27"/>
          <p:cNvSpPr txBox="1"/>
          <p:nvPr/>
        </p:nvSpPr>
        <p:spPr>
          <a:xfrm>
            <a:off x="6400800" y="5362956"/>
            <a:ext cx="1420063" cy="228600"/>
          </a:xfrm>
          <a:prstGeom prst="rect">
            <a:avLst/>
          </a:prstGeom>
          <a:noFill/>
          <a:ln/>
        </p:spPr>
        <p:txBody>
          <a:bodyPr wrap="square" lIns="0" tIns="0" rIns="0" bIns="0" rtlCol="0" anchor="ctr"/>
          <a:lstStyle/>
          <a:p>
            <a:pPr algn="l" indent="0" marL="0">
              <a:buNone/>
            </a:pPr>
            <a:r>
              <a:rPr lang="en-US" sz="1200" dirty="0">
                <a:solidFill>
                  <a:srgbClr val="374151"/>
                </a:solidFill>
                <a:latin typeface="Noto Sans KR" pitchFamily="34" charset="0"/>
                <a:ea typeface="Noto Sans KR" pitchFamily="34" charset="-122"/>
                <a:cs typeface="Noto Sans KR" pitchFamily="34" charset="-120"/>
              </a:rPr>
              <a:t>Financial Services</a:t>
            </a:r>
            <a:endParaRPr lang="en-US" sz="1200" dirty="0"/>
          </a:p>
        </p:txBody>
      </p:sp>
      <p:sp>
        <p:nvSpPr>
          <p:cNvPr id="30" name="Text 28"/>
          <p:cNvSpPr txBox="1"/>
          <p:nvPr/>
        </p:nvSpPr>
        <p:spPr>
          <a:xfrm>
            <a:off x="10968228" y="5362956"/>
            <a:ext cx="428854" cy="228600"/>
          </a:xfrm>
          <a:prstGeom prst="rect">
            <a:avLst/>
          </a:prstGeom>
          <a:noFill/>
          <a:ln/>
        </p:spPr>
        <p:txBody>
          <a:bodyPr wrap="square" lIns="0" tIns="0" rIns="0" bIns="0" rtlCol="0" anchor="ctr"/>
          <a:lstStyle/>
          <a:p>
            <a:pPr algn="l" indent="0" marL="0">
              <a:buNone/>
            </a:pPr>
            <a:r>
              <a:rPr lang="en-US" sz="1200" dirty="0">
                <a:solidFill>
                  <a:srgbClr val="1D4ED8"/>
                </a:solidFill>
                <a:latin typeface="Noto Sans KR" pitchFamily="34" charset="0"/>
                <a:ea typeface="Noto Sans KR" pitchFamily="34" charset="-122"/>
                <a:cs typeface="Noto Sans KR" pitchFamily="34" charset="-120"/>
              </a:rPr>
              <a:t>24%</a:t>
            </a:r>
            <a:endParaRPr lang="en-US" sz="1200" dirty="0"/>
          </a:p>
        </p:txBody>
      </p:sp>
      <p:sp>
        <p:nvSpPr>
          <p:cNvPr id="31" name="Text 29"/>
          <p:cNvSpPr txBox="1"/>
          <p:nvPr/>
        </p:nvSpPr>
        <p:spPr>
          <a:xfrm>
            <a:off x="6400800" y="5790895"/>
            <a:ext cx="1924812" cy="228600"/>
          </a:xfrm>
          <a:prstGeom prst="rect">
            <a:avLst/>
          </a:prstGeom>
          <a:noFill/>
          <a:ln/>
        </p:spPr>
        <p:txBody>
          <a:bodyPr wrap="square" lIns="0" tIns="0" rIns="0" bIns="0" rtlCol="0" anchor="ctr"/>
          <a:lstStyle/>
          <a:p>
            <a:pPr algn="l" indent="0" marL="0">
              <a:buNone/>
            </a:pPr>
            <a:r>
              <a:rPr lang="en-US" sz="1200" dirty="0">
                <a:solidFill>
                  <a:srgbClr val="374151"/>
                </a:solidFill>
                <a:latin typeface="Noto Sans KR" pitchFamily="34" charset="0"/>
                <a:ea typeface="Noto Sans KR" pitchFamily="34" charset="-122"/>
                <a:cs typeface="Noto Sans KR" pitchFamily="34" charset="-120"/>
              </a:rPr>
              <a:t>Technology &amp; Innovation</a:t>
            </a:r>
            <a:endParaRPr lang="en-US" sz="1200" dirty="0"/>
          </a:p>
        </p:txBody>
      </p:sp>
      <p:sp>
        <p:nvSpPr>
          <p:cNvPr id="32" name="Text 30"/>
          <p:cNvSpPr txBox="1"/>
          <p:nvPr/>
        </p:nvSpPr>
        <p:spPr>
          <a:xfrm>
            <a:off x="10968228" y="5790895"/>
            <a:ext cx="428854" cy="228600"/>
          </a:xfrm>
          <a:prstGeom prst="rect">
            <a:avLst/>
          </a:prstGeom>
          <a:noFill/>
          <a:ln/>
        </p:spPr>
        <p:txBody>
          <a:bodyPr wrap="square" lIns="0" tIns="0" rIns="0" bIns="0" rtlCol="0" anchor="ctr"/>
          <a:lstStyle/>
          <a:p>
            <a:pPr algn="l" indent="0" marL="0">
              <a:buNone/>
            </a:pPr>
            <a:r>
              <a:rPr lang="en-US" sz="1200" dirty="0">
                <a:solidFill>
                  <a:srgbClr val="1D4ED8"/>
                </a:solidFill>
                <a:latin typeface="Noto Sans KR" pitchFamily="34" charset="0"/>
                <a:ea typeface="Noto Sans KR" pitchFamily="34" charset="-122"/>
                <a:cs typeface="Noto Sans KR" pitchFamily="34" charset="-120"/>
              </a:rPr>
              <a:t>16%</a:t>
            </a:r>
            <a:endParaRPr lang="en-US" sz="1200" dirty="0"/>
          </a:p>
        </p:txBody>
      </p:sp>
      <p:sp>
        <p:nvSpPr>
          <p:cNvPr id="33" name="Text 31"/>
          <p:cNvSpPr txBox="1"/>
          <p:nvPr/>
        </p:nvSpPr>
        <p:spPr>
          <a:xfrm>
            <a:off x="11660429" y="6286500"/>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sp>
      <p:sp>
        <p:nvSpPr>
          <p:cNvPr id="3" name="Shape 1"/>
          <p:cNvSpPr/>
          <p:nvPr/>
        </p:nvSpPr>
        <p:spPr>
          <a:xfrm>
            <a:off x="9144000" y="6096305"/>
            <a:ext cx="3047695" cy="761695"/>
          </a:xfrm>
          <a:prstGeom prst="rect">
            <a:avLst/>
          </a:prstGeom>
          <a:solidFill>
            <a:srgbClr val="F0F3F6"/>
          </a:solidFill>
          <a:ln/>
        </p:spPr>
      </p:sp>
      <p:pic>
        <p:nvPicPr>
          <p:cNvPr id="4" name="Image 0" descr="preencoded.png">    </p:cNvPr>
          <p:cNvPicPr>
            <a:picLocks noChangeAspect="1"/>
          </p:cNvPicPr>
          <p:nvPr/>
        </p:nvPicPr>
        <p:blipFill>
          <a:blip r:embed="rId1"/>
          <a:srcRect l="0" r="0" t="-123000" b="-123000"/>
          <a:stretch/>
        </p:blipFill>
        <p:spPr>
          <a:xfrm>
            <a:off x="1701698" y="761695"/>
            <a:ext cx="228600" cy="790956"/>
          </a:xfrm>
          <a:prstGeom prst="rect">
            <a:avLst/>
          </a:prstGeom>
        </p:spPr>
      </p:pic>
      <p:sp>
        <p:nvSpPr>
          <p:cNvPr id="5" name="Shape 2"/>
          <p:cNvSpPr/>
          <p:nvPr/>
        </p:nvSpPr>
        <p:spPr>
          <a:xfrm>
            <a:off x="2158898" y="1143000"/>
            <a:ext cx="8029346" cy="28346"/>
          </a:xfrm>
          <a:prstGeom prst="rect">
            <a:avLst/>
          </a:prstGeom>
          <a:solidFill>
            <a:srgbClr val="0A325C"/>
          </a:solidFill>
          <a:ln/>
        </p:spPr>
      </p:sp>
      <p:pic>
        <p:nvPicPr>
          <p:cNvPr id="6" name="Image 1" descr="preencoded.png">    </p:cNvPr>
          <p:cNvPicPr>
            <a:picLocks noChangeAspect="1"/>
          </p:cNvPicPr>
          <p:nvPr/>
        </p:nvPicPr>
        <p:blipFill>
          <a:blip r:embed="rId2"/>
          <a:srcRect l="0" r="0" t="-123000" b="-123000"/>
          <a:stretch/>
        </p:blipFill>
        <p:spPr>
          <a:xfrm>
            <a:off x="10338206" y="761695"/>
            <a:ext cx="228600" cy="790956"/>
          </a:xfrm>
          <a:prstGeom prst="rect">
            <a:avLst/>
          </a:prstGeom>
        </p:spPr>
      </p:pic>
      <p:sp>
        <p:nvSpPr>
          <p:cNvPr id="7" name="Shape 3"/>
          <p:cNvSpPr/>
          <p:nvPr/>
        </p:nvSpPr>
        <p:spPr>
          <a:xfrm>
            <a:off x="5524805" y="1628546"/>
            <a:ext cx="1143000" cy="75895"/>
          </a:xfrm>
          <a:prstGeom prst="rect">
            <a:avLst/>
          </a:prstGeom>
          <a:solidFill>
            <a:srgbClr val="0A325C"/>
          </a:solidFill>
          <a:ln/>
        </p:spPr>
      </p:sp>
      <p:sp>
        <p:nvSpPr>
          <p:cNvPr id="8" name="Text 4"/>
          <p:cNvSpPr txBox="1"/>
          <p:nvPr/>
        </p:nvSpPr>
        <p:spPr>
          <a:xfrm>
            <a:off x="2028139" y="1800454"/>
            <a:ext cx="8572500" cy="829361"/>
          </a:xfrm>
          <a:prstGeom prst="rect">
            <a:avLst/>
          </a:prstGeom>
          <a:noFill/>
          <a:ln/>
        </p:spPr>
        <p:txBody>
          <a:bodyPr wrap="square" lIns="0" tIns="0" rIns="0" bIns="0" rtlCol="0" anchor="ctr"/>
          <a:lstStyle/>
          <a:p>
            <a:pPr algn="ctr" indent="0" marL="0">
              <a:buNone/>
            </a:pPr>
            <a:r>
              <a:rPr lang="en-US" sz="4500" b="1" dirty="0">
                <a:solidFill>
                  <a:srgbClr val="1F2937"/>
                </a:solidFill>
                <a:latin typeface="Noto Sans KR" pitchFamily="34" charset="0"/>
                <a:ea typeface="Noto Sans KR" pitchFamily="34" charset="-122"/>
                <a:cs typeface="Noto Sans KR" pitchFamily="34" charset="-120"/>
              </a:rPr>
              <a:t>WEB3 &amp; CRYPTO TRANSITION</a:t>
            </a:r>
            <a:endParaRPr lang="en-US" sz="4500" dirty="0"/>
          </a:p>
        </p:txBody>
      </p:sp>
      <p:sp>
        <p:nvSpPr>
          <p:cNvPr id="9" name="Shape 5"/>
          <p:cNvSpPr/>
          <p:nvPr/>
        </p:nvSpPr>
        <p:spPr>
          <a:xfrm>
            <a:off x="1828800" y="2962656"/>
            <a:ext cx="38405" cy="1390802"/>
          </a:xfrm>
          <a:prstGeom prst="rect">
            <a:avLst/>
          </a:prstGeom>
          <a:solidFill>
            <a:srgbClr val="0A325C"/>
          </a:solidFill>
          <a:ln/>
        </p:spPr>
      </p:sp>
      <p:sp>
        <p:nvSpPr>
          <p:cNvPr id="10" name="Text 6"/>
          <p:cNvSpPr txBox="1"/>
          <p:nvPr/>
        </p:nvSpPr>
        <p:spPr>
          <a:xfrm>
            <a:off x="2057400" y="2943454"/>
            <a:ext cx="1791310" cy="333756"/>
          </a:xfrm>
          <a:prstGeom prst="rect">
            <a:avLst/>
          </a:prstGeom>
          <a:noFill/>
          <a:ln/>
        </p:spPr>
        <p:txBody>
          <a:bodyPr wrap="square" lIns="0" tIns="0" rIns="0" bIns="0" rtlCol="0" anchor="ctr"/>
          <a:lstStyle/>
          <a:p>
            <a:pPr algn="l" indent="0" marL="0">
              <a:buNone/>
            </a:pPr>
            <a:r>
              <a:rPr lang="en-US" sz="1800" dirty="0">
                <a:solidFill>
                  <a:srgbClr val="374151"/>
                </a:solidFill>
                <a:latin typeface="Noto Sans KR" pitchFamily="34" charset="0"/>
                <a:ea typeface="Noto Sans KR" pitchFamily="34" charset="-122"/>
                <a:cs typeface="Noto Sans KR" pitchFamily="34" charset="-120"/>
              </a:rPr>
              <a:t>The Pivot Point</a:t>
            </a:r>
            <a:endParaRPr lang="en-US" sz="1800" dirty="0"/>
          </a:p>
        </p:txBody>
      </p:sp>
      <p:sp>
        <p:nvSpPr>
          <p:cNvPr id="11" name="Text 7"/>
          <p:cNvSpPr txBox="1"/>
          <p:nvPr/>
        </p:nvSpPr>
        <p:spPr>
          <a:xfrm>
            <a:off x="2057400" y="3429000"/>
            <a:ext cx="8382305" cy="896112"/>
          </a:xfrm>
          <a:prstGeom prst="rect">
            <a:avLst/>
          </a:prstGeom>
          <a:noFill/>
          <a:ln/>
        </p:spPr>
        <p:txBody>
          <a:bodyPr wrap="square" lIns="0" tIns="0" rIns="0" bIns="0" rtlCol="0" anchor="ctr"/>
          <a:lstStyle/>
          <a:p>
            <a:pPr algn="l" indent="0" marL="0">
              <a:buNone/>
            </a:pPr>
            <a:r>
              <a:rPr lang="en-US" sz="1500" dirty="0">
                <a:solidFill>
                  <a:srgbClr val="4B5563"/>
                </a:solidFill>
                <a:latin typeface="Noto Sans KR" pitchFamily="34" charset="0"/>
                <a:ea typeface="Noto Sans KR" pitchFamily="34" charset="-122"/>
                <a:cs typeface="Noto Sans KR" pitchFamily="34" charset="-120"/>
              </a:rPr>
              <a:t>After executing over $1 billion in traditional finance deals, Krysh embraced the transformative potential of blockchain technology, beginning an innovative new chapter in decentralized finance and digital assets.</a:t>
            </a:r>
            <a:endParaRPr lang="en-US" sz="1500" dirty="0"/>
          </a:p>
        </p:txBody>
      </p:sp>
      <p:pic>
        <p:nvPicPr>
          <p:cNvPr id="12" name="Image 2" descr="preencoded.png">    </p:cNvPr>
          <p:cNvPicPr>
            <a:picLocks noChangeAspect="1"/>
          </p:cNvPicPr>
          <p:nvPr/>
        </p:nvPicPr>
        <p:blipFill>
          <a:blip r:embed="rId3"/>
          <a:srcRect l="-743" r="-743" t="0" b="0"/>
          <a:stretch/>
        </p:blipFill>
        <p:spPr>
          <a:xfrm>
            <a:off x="4170578" y="4881982"/>
            <a:ext cx="304495" cy="342900"/>
          </a:xfrm>
          <a:prstGeom prst="rect">
            <a:avLst/>
          </a:prstGeom>
        </p:spPr>
      </p:pic>
      <p:sp>
        <p:nvSpPr>
          <p:cNvPr id="13" name="Text 8"/>
          <p:cNvSpPr txBox="1"/>
          <p:nvPr/>
        </p:nvSpPr>
        <p:spPr>
          <a:xfrm>
            <a:off x="3664001" y="5300777"/>
            <a:ext cx="1424635" cy="191110"/>
          </a:xfrm>
          <a:prstGeom prst="rect">
            <a:avLst/>
          </a:prstGeom>
          <a:noFill/>
          <a:ln/>
        </p:spPr>
        <p:txBody>
          <a:bodyPr wrap="square" lIns="0" tIns="0" rIns="0" bIns="0" rtlCol="0" anchor="ctr"/>
          <a:lstStyle/>
          <a:p>
            <a:pPr algn="ctr" indent="0" marL="0">
              <a:buNone/>
            </a:pPr>
            <a:r>
              <a:rPr lang="en-US" sz="1000" dirty="0">
                <a:solidFill>
                  <a:srgbClr val="6B7280"/>
                </a:solidFill>
                <a:latin typeface="Noto Sans KR" pitchFamily="34" charset="0"/>
                <a:ea typeface="Noto Sans KR" pitchFamily="34" charset="-122"/>
                <a:cs typeface="Noto Sans KR" pitchFamily="34" charset="-120"/>
              </a:rPr>
              <a:t>Distributed Networks</a:t>
            </a:r>
            <a:endParaRPr lang="en-US" sz="1000" dirty="0"/>
          </a:p>
        </p:txBody>
      </p:sp>
      <p:pic>
        <p:nvPicPr>
          <p:cNvPr id="14" name="Image 3" descr="preencoded.png">    </p:cNvPr>
          <p:cNvPicPr>
            <a:picLocks noChangeAspect="1"/>
          </p:cNvPicPr>
          <p:nvPr/>
        </p:nvPicPr>
        <p:blipFill>
          <a:blip r:embed="rId4"/>
          <a:srcRect l="-607" r="-607" t="0" b="0"/>
          <a:stretch/>
        </p:blipFill>
        <p:spPr>
          <a:xfrm>
            <a:off x="5733288" y="4881982"/>
            <a:ext cx="390449" cy="342900"/>
          </a:xfrm>
          <a:prstGeom prst="rect">
            <a:avLst/>
          </a:prstGeom>
        </p:spPr>
      </p:pic>
      <p:sp>
        <p:nvSpPr>
          <p:cNvPr id="15" name="Text 9"/>
          <p:cNvSpPr txBox="1"/>
          <p:nvPr/>
        </p:nvSpPr>
        <p:spPr>
          <a:xfrm>
            <a:off x="5210251" y="5300777"/>
            <a:ext cx="1538935" cy="191110"/>
          </a:xfrm>
          <a:prstGeom prst="rect">
            <a:avLst/>
          </a:prstGeom>
          <a:noFill/>
          <a:ln/>
        </p:spPr>
        <p:txBody>
          <a:bodyPr wrap="square" lIns="0" tIns="0" rIns="0" bIns="0" rtlCol="0" anchor="ctr"/>
          <a:lstStyle/>
          <a:p>
            <a:pPr algn="ctr" indent="0" marL="0">
              <a:buNone/>
            </a:pPr>
            <a:r>
              <a:rPr lang="en-US" sz="1000" dirty="0">
                <a:solidFill>
                  <a:srgbClr val="6B7280"/>
                </a:solidFill>
                <a:latin typeface="Noto Sans KR" pitchFamily="34" charset="0"/>
                <a:ea typeface="Noto Sans KR" pitchFamily="34" charset="-122"/>
                <a:cs typeface="Noto Sans KR" pitchFamily="34" charset="-120"/>
              </a:rPr>
              <a:t>Blockchain Technology</a:t>
            </a:r>
            <a:endParaRPr lang="en-US" sz="1000" dirty="0"/>
          </a:p>
        </p:txBody>
      </p:sp>
      <p:pic>
        <p:nvPicPr>
          <p:cNvPr id="16" name="Image 4" descr="preencoded.png">    </p:cNvPr>
          <p:cNvPicPr>
            <a:picLocks noChangeAspect="1"/>
          </p:cNvPicPr>
          <p:nvPr/>
        </p:nvPicPr>
        <p:blipFill>
          <a:blip r:embed="rId5"/>
          <a:srcRect l="-607" r="-607" t="0" b="0"/>
          <a:stretch/>
        </p:blipFill>
        <p:spPr>
          <a:xfrm>
            <a:off x="7506310" y="4881982"/>
            <a:ext cx="390449" cy="342900"/>
          </a:xfrm>
          <a:prstGeom prst="rect">
            <a:avLst/>
          </a:prstGeom>
        </p:spPr>
      </p:pic>
      <p:sp>
        <p:nvSpPr>
          <p:cNvPr id="17" name="Text 10"/>
          <p:cNvSpPr txBox="1"/>
          <p:nvPr/>
        </p:nvSpPr>
        <p:spPr>
          <a:xfrm>
            <a:off x="6875374" y="5300777"/>
            <a:ext cx="1757477" cy="191110"/>
          </a:xfrm>
          <a:prstGeom prst="rect">
            <a:avLst/>
          </a:prstGeom>
          <a:noFill/>
          <a:ln/>
        </p:spPr>
        <p:txBody>
          <a:bodyPr wrap="square" lIns="0" tIns="0" rIns="0" bIns="0" rtlCol="0" anchor="ctr"/>
          <a:lstStyle/>
          <a:p>
            <a:pPr algn="ctr" indent="0" marL="0">
              <a:buNone/>
            </a:pPr>
            <a:r>
              <a:rPr lang="en-US" sz="1000" dirty="0">
                <a:solidFill>
                  <a:srgbClr val="6B7280"/>
                </a:solidFill>
                <a:latin typeface="Noto Sans KR" pitchFamily="34" charset="0"/>
                <a:ea typeface="Noto Sans KR" pitchFamily="34" charset="-122"/>
                <a:cs typeface="Noto Sans KR" pitchFamily="34" charset="-120"/>
              </a:rPr>
              <a:t>Decentralized Applications</a:t>
            </a:r>
            <a:endParaRPr lang="en-US" sz="1000" dirty="0"/>
          </a:p>
        </p:txBody>
      </p:sp>
      <p:sp>
        <p:nvSpPr>
          <p:cNvPr id="18" name="Text 11"/>
          <p:cNvSpPr txBox="1"/>
          <p:nvPr/>
        </p:nvSpPr>
        <p:spPr>
          <a:xfrm>
            <a:off x="11813134" y="6439205"/>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8715146"/>
          </a:xfrm>
          <a:prstGeom prst="rect">
            <a:avLst/>
          </a:prstGeom>
          <a:solidFill>
            <a:srgbClr val="FFFFFF"/>
          </a:solidFill>
          <a:ln/>
        </p:spPr>
      </p:sp>
      <p:sp>
        <p:nvSpPr>
          <p:cNvPr id="3" name="Shape 1"/>
          <p:cNvSpPr/>
          <p:nvPr/>
        </p:nvSpPr>
        <p:spPr>
          <a:xfrm>
            <a:off x="9144000" y="7953451"/>
            <a:ext cx="3047695" cy="761695"/>
          </a:xfrm>
          <a:prstGeom prst="rect">
            <a:avLst/>
          </a:prstGeom>
          <a:solidFill>
            <a:srgbClr val="F0F3F6"/>
          </a:solidFill>
          <a:ln/>
        </p:spPr>
      </p:sp>
      <p:sp>
        <p:nvSpPr>
          <p:cNvPr id="4" name="Shape 2"/>
          <p:cNvSpPr/>
          <p:nvPr/>
        </p:nvSpPr>
        <p:spPr>
          <a:xfrm>
            <a:off x="914400" y="761695"/>
            <a:ext cx="476402" cy="47549"/>
          </a:xfrm>
          <a:prstGeom prst="rect">
            <a:avLst/>
          </a:prstGeom>
          <a:solidFill>
            <a:srgbClr val="0A325C"/>
          </a:solidFill>
          <a:ln/>
        </p:spPr>
      </p:sp>
      <p:sp>
        <p:nvSpPr>
          <p:cNvPr id="5" name="Text 3"/>
          <p:cNvSpPr txBox="1"/>
          <p:nvPr/>
        </p:nvSpPr>
        <p:spPr>
          <a:xfrm>
            <a:off x="914400" y="905256"/>
            <a:ext cx="5086807"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Type3 Capital &amp; Current Role</a:t>
            </a:r>
            <a:endParaRPr lang="en-US" sz="2700" dirty="0"/>
          </a:p>
        </p:txBody>
      </p:sp>
      <p:sp>
        <p:nvSpPr>
          <p:cNvPr id="6" name="Shape 4"/>
          <p:cNvSpPr/>
          <p:nvPr/>
        </p:nvSpPr>
        <p:spPr>
          <a:xfrm>
            <a:off x="2247595" y="1647749"/>
            <a:ext cx="2133295" cy="2133295"/>
          </a:xfrm>
          <a:prstGeom prst="roundRect">
            <a:avLst>
              <a:gd name="adj" fmla="val 1531"/>
            </a:avLst>
          </a:prstGeom>
          <a:solidFill>
            <a:srgbClr val="FFFFFF"/>
          </a:solidFill>
          <a:ln/>
          <a:effectLst>
            <a:outerShdw sx="100000" sy="100000" kx="0" ky="0" algn="bl" rotWithShape="0" blurRad="63500" dist="38100" dir="5400000">
              <a:srgbClr val="000000">
                <a:alpha val="10000"/>
              </a:srgbClr>
            </a:outerShdw>
          </a:effectLst>
        </p:spPr>
      </p:sp>
      <p:pic>
        <p:nvPicPr>
          <p:cNvPr id="7" name="Image 0" descr="preencoded.png">    </p:cNvPr>
          <p:cNvPicPr>
            <a:picLocks noChangeAspect="1"/>
          </p:cNvPicPr>
          <p:nvPr/>
        </p:nvPicPr>
        <p:blipFill>
          <a:blip r:embed="rId1"/>
          <a:srcRect l="27" r="27" t="0" b="0"/>
          <a:stretch/>
        </p:blipFill>
        <p:spPr>
          <a:xfrm>
            <a:off x="2324405" y="1848002"/>
            <a:ext cx="1981505" cy="1733702"/>
          </a:xfrm>
          <a:prstGeom prst="rect">
            <a:avLst/>
          </a:prstGeom>
        </p:spPr>
      </p:pic>
      <p:sp>
        <p:nvSpPr>
          <p:cNvPr id="8" name="Text 5"/>
          <p:cNvSpPr txBox="1"/>
          <p:nvPr/>
        </p:nvSpPr>
        <p:spPr>
          <a:xfrm>
            <a:off x="2228393" y="3924605"/>
            <a:ext cx="2324405"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Type3 Capital Overview</a:t>
            </a:r>
            <a:endParaRPr lang="en-US" sz="1500" dirty="0"/>
          </a:p>
        </p:txBody>
      </p:sp>
      <p:sp>
        <p:nvSpPr>
          <p:cNvPr id="9" name="Text 6"/>
          <p:cNvSpPr txBox="1"/>
          <p:nvPr/>
        </p:nvSpPr>
        <p:spPr>
          <a:xfrm>
            <a:off x="914400" y="4324198"/>
            <a:ext cx="4686300" cy="476402"/>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A digital assets-focused investment manager bridging traditional finance and the blockchain world. The firm specializes in:</a:t>
            </a:r>
            <a:endParaRPr lang="en-US" sz="1200" dirty="0"/>
          </a:p>
        </p:txBody>
      </p:sp>
      <p:sp>
        <p:nvSpPr>
          <p:cNvPr id="10" name="Text 7"/>
          <p:cNvSpPr txBox="1"/>
          <p:nvPr/>
        </p:nvSpPr>
        <p:spPr>
          <a:xfrm>
            <a:off x="1143000" y="4962449"/>
            <a:ext cx="2829154"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Asset tokenization of real-world assets</a:t>
            </a:r>
            <a:endParaRPr lang="en-US" sz="1200" dirty="0"/>
          </a:p>
        </p:txBody>
      </p:sp>
      <p:sp>
        <p:nvSpPr>
          <p:cNvPr id="11" name="Text 8"/>
          <p:cNvSpPr txBox="1"/>
          <p:nvPr/>
        </p:nvSpPr>
        <p:spPr>
          <a:xfrm>
            <a:off x="1143000" y="5305349"/>
            <a:ext cx="3838651"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Liquid investment strategies in decentralized finance</a:t>
            </a:r>
            <a:endParaRPr lang="en-US" sz="1200" dirty="0"/>
          </a:p>
        </p:txBody>
      </p:sp>
      <p:sp>
        <p:nvSpPr>
          <p:cNvPr id="12" name="Text 9"/>
          <p:cNvSpPr txBox="1"/>
          <p:nvPr/>
        </p:nvSpPr>
        <p:spPr>
          <a:xfrm>
            <a:off x="1143000" y="5648249"/>
            <a:ext cx="362011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Early-stage investments in blockchain technology</a:t>
            </a:r>
            <a:endParaRPr lang="en-US" sz="1200" dirty="0"/>
          </a:p>
        </p:txBody>
      </p:sp>
      <p:sp>
        <p:nvSpPr>
          <p:cNvPr id="13" name="Text 10"/>
          <p:cNvSpPr txBox="1"/>
          <p:nvPr/>
        </p:nvSpPr>
        <p:spPr>
          <a:xfrm>
            <a:off x="1143000" y="5991149"/>
            <a:ext cx="2943454"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Corporate finance and advisory services</a:t>
            </a:r>
            <a:endParaRPr lang="en-US" sz="1200" dirty="0"/>
          </a:p>
        </p:txBody>
      </p:sp>
      <p:sp>
        <p:nvSpPr>
          <p:cNvPr id="14" name="Text 11"/>
          <p:cNvSpPr txBox="1"/>
          <p:nvPr/>
        </p:nvSpPr>
        <p:spPr>
          <a:xfrm>
            <a:off x="6096305" y="1638605"/>
            <a:ext cx="2248510"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Role &amp; Responsibilities</a:t>
            </a:r>
            <a:endParaRPr lang="en-US" sz="1500" dirty="0"/>
          </a:p>
        </p:txBody>
      </p:sp>
      <p:sp>
        <p:nvSpPr>
          <p:cNvPr id="15" name="Shape 12"/>
          <p:cNvSpPr/>
          <p:nvPr/>
        </p:nvSpPr>
        <p:spPr>
          <a:xfrm>
            <a:off x="6096305" y="2066544"/>
            <a:ext cx="5181905" cy="2781605"/>
          </a:xfrm>
          <a:prstGeom prst="roundRect">
            <a:avLst>
              <a:gd name="adj" fmla="val 901"/>
            </a:avLst>
          </a:prstGeom>
          <a:solidFill>
            <a:srgbClr val="F9FAFB"/>
          </a:solidFill>
          <a:ln/>
        </p:spPr>
      </p:sp>
      <p:sp>
        <p:nvSpPr>
          <p:cNvPr id="16" name="Text 13"/>
          <p:cNvSpPr txBox="1"/>
          <p:nvPr/>
        </p:nvSpPr>
        <p:spPr>
          <a:xfrm>
            <a:off x="6324905" y="2295144"/>
            <a:ext cx="1267358"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General Partner</a:t>
            </a:r>
            <a:endParaRPr lang="en-US" sz="1200" dirty="0"/>
          </a:p>
        </p:txBody>
      </p:sp>
      <p:sp>
        <p:nvSpPr>
          <p:cNvPr id="17" name="Text 14"/>
          <p:cNvSpPr txBox="1"/>
          <p:nvPr/>
        </p:nvSpPr>
        <p:spPr>
          <a:xfrm>
            <a:off x="6324905" y="2600554"/>
            <a:ext cx="4591202"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Krysh brings experience from traditional finance, investing, and entrepreneurship to his role at Type3 Capital, focusing on:</a:t>
            </a:r>
            <a:endParaRPr lang="en-US" sz="1200" dirty="0"/>
          </a:p>
        </p:txBody>
      </p:sp>
      <p:sp>
        <p:nvSpPr>
          <p:cNvPr id="18" name="Text 15"/>
          <p:cNvSpPr txBox="1"/>
          <p:nvPr/>
        </p:nvSpPr>
        <p:spPr>
          <a:xfrm>
            <a:off x="6553505" y="3209544"/>
            <a:ext cx="3096158"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Leading investment strategy development</a:t>
            </a:r>
            <a:endParaRPr lang="en-US" sz="1200" dirty="0"/>
          </a:p>
        </p:txBody>
      </p:sp>
      <p:sp>
        <p:nvSpPr>
          <p:cNvPr id="19" name="Text 16"/>
          <p:cNvSpPr txBox="1"/>
          <p:nvPr/>
        </p:nvSpPr>
        <p:spPr>
          <a:xfrm>
            <a:off x="6553505" y="3552444"/>
            <a:ext cx="3810305"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Managing tokenization projects for real-world assets</a:t>
            </a:r>
            <a:endParaRPr lang="en-US" sz="1200" dirty="0"/>
          </a:p>
        </p:txBody>
      </p:sp>
      <p:sp>
        <p:nvSpPr>
          <p:cNvPr id="20" name="Text 17"/>
          <p:cNvSpPr txBox="1"/>
          <p:nvPr/>
        </p:nvSpPr>
        <p:spPr>
          <a:xfrm>
            <a:off x="6553505" y="3895344"/>
            <a:ext cx="411480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Building partnerships with family offices and institutions</a:t>
            </a:r>
            <a:endParaRPr lang="en-US" sz="1200" dirty="0"/>
          </a:p>
        </p:txBody>
      </p:sp>
      <p:sp>
        <p:nvSpPr>
          <p:cNvPr id="21" name="Text 18"/>
          <p:cNvSpPr txBox="1"/>
          <p:nvPr/>
        </p:nvSpPr>
        <p:spPr>
          <a:xfrm>
            <a:off x="6553505" y="4238244"/>
            <a:ext cx="3353105"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Identifying high-potential blockchain projects</a:t>
            </a:r>
            <a:endParaRPr lang="en-US" sz="1200" dirty="0"/>
          </a:p>
        </p:txBody>
      </p:sp>
      <p:sp>
        <p:nvSpPr>
          <p:cNvPr id="22" name="Shape 19"/>
          <p:cNvSpPr/>
          <p:nvPr/>
        </p:nvSpPr>
        <p:spPr>
          <a:xfrm>
            <a:off x="6096305" y="5076749"/>
            <a:ext cx="5181905" cy="1904695"/>
          </a:xfrm>
          <a:prstGeom prst="roundRect">
            <a:avLst>
              <a:gd name="adj" fmla="val 1920"/>
            </a:avLst>
          </a:prstGeom>
          <a:solidFill>
            <a:srgbClr val="EFF6FF"/>
          </a:solidFill>
          <a:ln/>
        </p:spPr>
      </p:sp>
      <p:sp>
        <p:nvSpPr>
          <p:cNvPr id="23" name="Text 20"/>
          <p:cNvSpPr txBox="1"/>
          <p:nvPr/>
        </p:nvSpPr>
        <p:spPr>
          <a:xfrm>
            <a:off x="6324905" y="5305349"/>
            <a:ext cx="1239012"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Strategic Vision</a:t>
            </a:r>
            <a:endParaRPr lang="en-US" sz="1200" dirty="0"/>
          </a:p>
        </p:txBody>
      </p:sp>
      <p:sp>
        <p:nvSpPr>
          <p:cNvPr id="24" name="Text 21"/>
          <p:cNvSpPr txBox="1"/>
          <p:nvPr/>
        </p:nvSpPr>
        <p:spPr>
          <a:xfrm>
            <a:off x="6324905" y="5609844"/>
            <a:ext cx="437266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Represents the gold standard in holistic, innovative financial solutions through strategically leveraging:</a:t>
            </a:r>
            <a:endParaRPr lang="en-US" sz="1200" dirty="0"/>
          </a:p>
        </p:txBody>
      </p:sp>
      <p:pic>
        <p:nvPicPr>
          <p:cNvPr id="25" name="Image 1" descr="preencoded.png">    </p:cNvPr>
          <p:cNvPicPr>
            <a:picLocks noChangeAspect="1"/>
          </p:cNvPicPr>
          <p:nvPr/>
        </p:nvPicPr>
        <p:blipFill>
          <a:blip r:embed="rId2"/>
          <a:srcRect l="0" r="0" t="0" b="0"/>
          <a:stretch/>
        </p:blipFill>
        <p:spPr>
          <a:xfrm>
            <a:off x="6324905" y="6200546"/>
            <a:ext cx="190195" cy="190195"/>
          </a:xfrm>
          <a:prstGeom prst="rect">
            <a:avLst/>
          </a:prstGeom>
        </p:spPr>
      </p:pic>
      <p:sp>
        <p:nvSpPr>
          <p:cNvPr id="26" name="Text 22"/>
          <p:cNvSpPr txBox="1"/>
          <p:nvPr/>
        </p:nvSpPr>
        <p:spPr>
          <a:xfrm>
            <a:off x="6629400" y="6181344"/>
            <a:ext cx="308610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Cryptocurrency markets and digital assets</a:t>
            </a:r>
            <a:endParaRPr lang="en-US" sz="1200" dirty="0"/>
          </a:p>
        </p:txBody>
      </p:sp>
      <p:pic>
        <p:nvPicPr>
          <p:cNvPr id="27" name="Image 2" descr="preencoded.png">    </p:cNvPr>
          <p:cNvPicPr>
            <a:picLocks noChangeAspect="1"/>
          </p:cNvPicPr>
          <p:nvPr/>
        </p:nvPicPr>
        <p:blipFill>
          <a:blip r:embed="rId3"/>
          <a:srcRect l="0" r="0" t="0" b="0"/>
          <a:stretch/>
        </p:blipFill>
        <p:spPr>
          <a:xfrm>
            <a:off x="6324905" y="6543446"/>
            <a:ext cx="190195" cy="190195"/>
          </a:xfrm>
          <a:prstGeom prst="rect">
            <a:avLst/>
          </a:prstGeom>
        </p:spPr>
      </p:pic>
      <p:sp>
        <p:nvSpPr>
          <p:cNvPr id="28" name="Text 23"/>
          <p:cNvSpPr txBox="1"/>
          <p:nvPr/>
        </p:nvSpPr>
        <p:spPr>
          <a:xfrm>
            <a:off x="6629400" y="6524244"/>
            <a:ext cx="3419856"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Traditional financial instruments and expertise</a:t>
            </a:r>
            <a:endParaRPr lang="en-US" sz="1200" dirty="0"/>
          </a:p>
        </p:txBody>
      </p:sp>
      <p:sp>
        <p:nvSpPr>
          <p:cNvPr id="29" name="Shape 24"/>
          <p:cNvSpPr/>
          <p:nvPr/>
        </p:nvSpPr>
        <p:spPr>
          <a:xfrm>
            <a:off x="914400" y="7210044"/>
            <a:ext cx="10362895" cy="743407"/>
          </a:xfrm>
          <a:prstGeom prst="roundRect">
            <a:avLst>
              <a:gd name="adj" fmla="val 12616"/>
            </a:avLst>
          </a:prstGeom>
          <a:solidFill>
            <a:srgbClr val="F9FAFB"/>
          </a:solidFill>
          <a:ln/>
        </p:spPr>
      </p:sp>
      <p:pic>
        <p:nvPicPr>
          <p:cNvPr id="30" name="Image 3" descr="preencoded.png">    </p:cNvPr>
          <p:cNvPicPr>
            <a:picLocks noChangeAspect="1"/>
          </p:cNvPicPr>
          <p:nvPr/>
        </p:nvPicPr>
        <p:blipFill>
          <a:blip r:embed="rId4"/>
          <a:srcRect l="0" r="0" t="-80" b="-80"/>
          <a:stretch/>
        </p:blipFill>
        <p:spPr>
          <a:xfrm>
            <a:off x="1158545" y="7362749"/>
            <a:ext cx="142646" cy="228600"/>
          </a:xfrm>
          <a:prstGeom prst="rect">
            <a:avLst/>
          </a:prstGeom>
        </p:spPr>
      </p:pic>
      <p:sp>
        <p:nvSpPr>
          <p:cNvPr id="31" name="Text 25"/>
          <p:cNvSpPr txBox="1"/>
          <p:nvPr/>
        </p:nvSpPr>
        <p:spPr>
          <a:xfrm>
            <a:off x="1067105" y="7610551"/>
            <a:ext cx="433426" cy="191110"/>
          </a:xfrm>
          <a:prstGeom prst="rect">
            <a:avLst/>
          </a:prstGeom>
          <a:noFill/>
          <a:ln/>
        </p:spPr>
        <p:txBody>
          <a:bodyPr wrap="square" lIns="0" tIns="0" rIns="0" bIns="0" rtlCol="0" anchor="ctr"/>
          <a:lstStyle/>
          <a:p>
            <a:pPr algn="ctr" indent="0" marL="0">
              <a:buNone/>
            </a:pPr>
            <a:r>
              <a:rPr lang="en-US" sz="1000" b="1" dirty="0">
                <a:solidFill>
                  <a:srgbClr val="000000"/>
                </a:solidFill>
                <a:latin typeface="Noto Sans KR" pitchFamily="34" charset="0"/>
                <a:ea typeface="Noto Sans KR" pitchFamily="34" charset="-122"/>
                <a:cs typeface="Noto Sans KR" pitchFamily="34" charset="-120"/>
              </a:rPr>
              <a:t>$1B+</a:t>
            </a:r>
            <a:endParaRPr lang="en-US" sz="1000" dirty="0"/>
          </a:p>
        </p:txBody>
      </p:sp>
      <p:sp>
        <p:nvSpPr>
          <p:cNvPr id="32" name="Text 26"/>
          <p:cNvSpPr txBox="1"/>
          <p:nvPr/>
        </p:nvSpPr>
        <p:spPr>
          <a:xfrm>
            <a:off x="1546250" y="7467905"/>
            <a:ext cx="8801100" cy="228600"/>
          </a:xfrm>
          <a:prstGeom prst="rect">
            <a:avLst/>
          </a:prstGeom>
          <a:noFill/>
          <a:ln/>
        </p:spPr>
        <p:txBody>
          <a:bodyPr wrap="square" lIns="0" tIns="0" rIns="0" bIns="0" rtlCol="0" anchor="ctr"/>
          <a:lstStyle/>
          <a:p>
            <a:pPr algn="l" indent="0" marL="0">
              <a:buNone/>
            </a:pPr>
            <a:r>
              <a:rPr lang="en-US" sz="1200" dirty="0">
                <a:solidFill>
                  <a:srgbClr val="374151"/>
                </a:solidFill>
                <a:latin typeface="Noto Sans KR" pitchFamily="34" charset="0"/>
                <a:ea typeface="Noto Sans KR" pitchFamily="34" charset="-122"/>
                <a:cs typeface="Noto Sans KR" pitchFamily="34" charset="-120"/>
              </a:rPr>
              <a:t>Executed over $1 billion in deals throughout his career, bringing extensive transaction expertise to digital asset investments</a:t>
            </a:r>
            <a:endParaRPr lang="en-US" sz="1200" dirty="0"/>
          </a:p>
        </p:txBody>
      </p:sp>
      <p:sp>
        <p:nvSpPr>
          <p:cNvPr id="33" name="Text 27"/>
          <p:cNvSpPr txBox="1"/>
          <p:nvPr/>
        </p:nvSpPr>
        <p:spPr>
          <a:xfrm>
            <a:off x="11660429" y="8143646"/>
            <a:ext cx="17647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7181698"/>
          </a:xfrm>
          <a:prstGeom prst="rect">
            <a:avLst/>
          </a:prstGeom>
          <a:solidFill>
            <a:srgbClr val="FFFFFF"/>
          </a:solidFill>
          <a:ln/>
        </p:spPr>
      </p:sp>
      <p:sp>
        <p:nvSpPr>
          <p:cNvPr id="3" name="Shape 1"/>
          <p:cNvSpPr/>
          <p:nvPr/>
        </p:nvSpPr>
        <p:spPr>
          <a:xfrm>
            <a:off x="9144000" y="6420002"/>
            <a:ext cx="3047695" cy="761695"/>
          </a:xfrm>
          <a:prstGeom prst="rect">
            <a:avLst/>
          </a:prstGeom>
          <a:solidFill>
            <a:srgbClr val="F0F3F6"/>
          </a:solidFill>
          <a:ln/>
        </p:spPr>
      </p:sp>
      <p:sp>
        <p:nvSpPr>
          <p:cNvPr id="4" name="Shape 2"/>
          <p:cNvSpPr/>
          <p:nvPr/>
        </p:nvSpPr>
        <p:spPr>
          <a:xfrm>
            <a:off x="914400" y="761695"/>
            <a:ext cx="476402" cy="47549"/>
          </a:xfrm>
          <a:prstGeom prst="rect">
            <a:avLst/>
          </a:prstGeom>
          <a:solidFill>
            <a:srgbClr val="0A325C"/>
          </a:solidFill>
          <a:ln/>
        </p:spPr>
      </p:sp>
      <p:sp>
        <p:nvSpPr>
          <p:cNvPr id="5" name="Text 3"/>
          <p:cNvSpPr txBox="1"/>
          <p:nvPr/>
        </p:nvSpPr>
        <p:spPr>
          <a:xfrm>
            <a:off x="914400" y="905256"/>
            <a:ext cx="5791810"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Board Positions &amp; Advisory Roles</a:t>
            </a:r>
            <a:endParaRPr lang="en-US" sz="2700" dirty="0"/>
          </a:p>
        </p:txBody>
      </p:sp>
      <p:sp>
        <p:nvSpPr>
          <p:cNvPr id="6" name="Text 4"/>
          <p:cNvSpPr txBox="1"/>
          <p:nvPr/>
        </p:nvSpPr>
        <p:spPr>
          <a:xfrm>
            <a:off x="914400" y="1714500"/>
            <a:ext cx="2220163"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Board &amp; Director Roles</a:t>
            </a:r>
            <a:endParaRPr lang="en-US" sz="1500" dirty="0"/>
          </a:p>
        </p:txBody>
      </p:sp>
      <p:pic>
        <p:nvPicPr>
          <p:cNvPr id="7" name="Image 0" descr="https://page.gensparksite.com/slides_images/f5b5eef3fa01f4ace514869f1ba91f0c.png">    </p:cNvPr>
          <p:cNvPicPr>
            <a:picLocks noChangeAspect="1"/>
          </p:cNvPicPr>
          <p:nvPr/>
        </p:nvPicPr>
        <p:blipFill>
          <a:blip r:embed="rId1"/>
          <a:srcRect l="0" r="0" t="0" b="0"/>
          <a:stretch/>
        </p:blipFill>
        <p:spPr>
          <a:xfrm>
            <a:off x="1181405" y="2219249"/>
            <a:ext cx="476402" cy="476402"/>
          </a:xfrm>
          <a:prstGeom prst="rect">
            <a:avLst/>
          </a:prstGeom>
        </p:spPr>
      </p:pic>
      <p:sp>
        <p:nvSpPr>
          <p:cNvPr id="8" name="Shape 5"/>
          <p:cNvSpPr/>
          <p:nvPr/>
        </p:nvSpPr>
        <p:spPr>
          <a:xfrm>
            <a:off x="1181405" y="2809951"/>
            <a:ext cx="1723644" cy="276149"/>
          </a:xfrm>
          <a:prstGeom prst="rect">
            <a:avLst/>
          </a:prstGeom>
          <a:solidFill>
            <a:srgbClr val="E9F0F8"/>
          </a:solidFill>
          <a:ln/>
        </p:spPr>
      </p:sp>
      <p:sp>
        <p:nvSpPr>
          <p:cNvPr id="9" name="Shape 6"/>
          <p:cNvSpPr/>
          <p:nvPr/>
        </p:nvSpPr>
        <p:spPr>
          <a:xfrm>
            <a:off x="1181405" y="2809951"/>
            <a:ext cx="28346" cy="276149"/>
          </a:xfrm>
          <a:prstGeom prst="rect">
            <a:avLst/>
          </a:prstGeom>
          <a:solidFill>
            <a:srgbClr val="0A325C"/>
          </a:solidFill>
          <a:ln/>
        </p:spPr>
      </p:sp>
      <p:sp>
        <p:nvSpPr>
          <p:cNvPr id="10" name="Text 7"/>
          <p:cNvSpPr txBox="1"/>
          <p:nvPr/>
        </p:nvSpPr>
        <p:spPr>
          <a:xfrm>
            <a:off x="1324051" y="2848356"/>
            <a:ext cx="1567282" cy="191110"/>
          </a:xfrm>
          <a:prstGeom prst="rect">
            <a:avLst/>
          </a:prstGeom>
          <a:noFill/>
          <a:ln/>
        </p:spPr>
        <p:txBody>
          <a:bodyPr wrap="square" lIns="0" tIns="0" rIns="0" bIns="0" rtlCol="0" anchor="ctr"/>
          <a:lstStyle/>
          <a:p>
            <a:pPr algn="l" indent="0" marL="0">
              <a:buNone/>
            </a:pPr>
            <a:r>
              <a:rPr lang="en-US" sz="1000" dirty="0">
                <a:solidFill>
                  <a:srgbClr val="0A325C"/>
                </a:solidFill>
                <a:latin typeface="Noto Sans KR" pitchFamily="34" charset="0"/>
                <a:ea typeface="Noto Sans KR" pitchFamily="34" charset="-122"/>
                <a:cs typeface="Noto Sans KR" pitchFamily="34" charset="-120"/>
              </a:rPr>
              <a:t>Non-Executive Director</a:t>
            </a:r>
            <a:endParaRPr lang="en-US" sz="1000" dirty="0"/>
          </a:p>
        </p:txBody>
      </p:sp>
      <p:sp>
        <p:nvSpPr>
          <p:cNvPr id="11" name="Text 8"/>
          <p:cNvSpPr txBox="1"/>
          <p:nvPr/>
        </p:nvSpPr>
        <p:spPr>
          <a:xfrm>
            <a:off x="1181405" y="3152851"/>
            <a:ext cx="672084" cy="247802"/>
          </a:xfrm>
          <a:prstGeom prst="rect">
            <a:avLst/>
          </a:prstGeom>
          <a:noFill/>
          <a:ln/>
        </p:spPr>
        <p:txBody>
          <a:bodyPr wrap="square" lIns="0" tIns="0" rIns="0" bIns="0" rtlCol="0" anchor="ctr"/>
          <a:lstStyle/>
          <a:p>
            <a:pPr algn="l" indent="0" marL="0">
              <a:buNone/>
            </a:pPr>
            <a:r>
              <a:rPr lang="en-US" sz="1300" b="1" dirty="0">
                <a:solidFill>
                  <a:srgbClr val="1F2937"/>
                </a:solidFill>
                <a:latin typeface="Noto Sans KR" pitchFamily="34" charset="0"/>
                <a:ea typeface="Noto Sans KR" pitchFamily="34" charset="-122"/>
                <a:cs typeface="Noto Sans KR" pitchFamily="34" charset="-120"/>
              </a:rPr>
              <a:t>TrueFi</a:t>
            </a:r>
            <a:endParaRPr lang="en-US" sz="1300" dirty="0"/>
          </a:p>
        </p:txBody>
      </p:sp>
      <p:sp>
        <p:nvSpPr>
          <p:cNvPr id="12" name="Text 9"/>
          <p:cNvSpPr txBox="1"/>
          <p:nvPr/>
        </p:nvSpPr>
        <p:spPr>
          <a:xfrm>
            <a:off x="1181405" y="3448202"/>
            <a:ext cx="2610612"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Leading RWA tokenization platform</a:t>
            </a:r>
            <a:endParaRPr lang="en-US" sz="1200" dirty="0"/>
          </a:p>
        </p:txBody>
      </p:sp>
      <p:sp>
        <p:nvSpPr>
          <p:cNvPr id="13" name="Text 10"/>
          <p:cNvSpPr txBox="1"/>
          <p:nvPr/>
        </p:nvSpPr>
        <p:spPr>
          <a:xfrm>
            <a:off x="1181405" y="3752698"/>
            <a:ext cx="4034333" cy="381305"/>
          </a:xfrm>
          <a:prstGeom prst="rect">
            <a:avLst/>
          </a:prstGeom>
          <a:noFill/>
          <a:ln/>
        </p:spPr>
        <p:txBody>
          <a:bodyPr wrap="square" lIns="0" tIns="0" rIns="0" bIns="0" rtlCol="0" anchor="ctr"/>
          <a:lstStyle/>
          <a:p>
            <a:pPr algn="l" indent="0" marL="0">
              <a:buNone/>
            </a:pPr>
            <a:r>
              <a:rPr lang="en-US" sz="1000" dirty="0">
                <a:solidFill>
                  <a:srgbClr val="6B7280"/>
                </a:solidFill>
                <a:latin typeface="Noto Sans KR" pitchFamily="34" charset="0"/>
                <a:ea typeface="Noto Sans KR" pitchFamily="34" charset="-122"/>
                <a:cs typeface="Noto Sans KR" pitchFamily="34" charset="-120"/>
              </a:rPr>
              <a:t>Provides strategic guidance on platform development, financial infrastructure integration, and tokenization innovations</a:t>
            </a:r>
            <a:endParaRPr lang="en-US" sz="1000" dirty="0"/>
          </a:p>
        </p:txBody>
      </p:sp>
      <p:sp>
        <p:nvSpPr>
          <p:cNvPr id="14" name="Shape 11"/>
          <p:cNvSpPr/>
          <p:nvPr/>
        </p:nvSpPr>
        <p:spPr>
          <a:xfrm>
            <a:off x="1181405" y="4362602"/>
            <a:ext cx="771754" cy="276149"/>
          </a:xfrm>
          <a:prstGeom prst="rect">
            <a:avLst/>
          </a:prstGeom>
          <a:solidFill>
            <a:srgbClr val="E9F0F8"/>
          </a:solidFill>
          <a:ln/>
        </p:spPr>
      </p:sp>
      <p:sp>
        <p:nvSpPr>
          <p:cNvPr id="15" name="Shape 12"/>
          <p:cNvSpPr/>
          <p:nvPr/>
        </p:nvSpPr>
        <p:spPr>
          <a:xfrm>
            <a:off x="1181405" y="4362602"/>
            <a:ext cx="28346" cy="276149"/>
          </a:xfrm>
          <a:prstGeom prst="rect">
            <a:avLst/>
          </a:prstGeom>
          <a:solidFill>
            <a:srgbClr val="0A325C"/>
          </a:solidFill>
          <a:ln/>
        </p:spPr>
      </p:sp>
      <p:sp>
        <p:nvSpPr>
          <p:cNvPr id="16" name="Text 13"/>
          <p:cNvSpPr txBox="1"/>
          <p:nvPr/>
        </p:nvSpPr>
        <p:spPr>
          <a:xfrm>
            <a:off x="1324051" y="4401007"/>
            <a:ext cx="614477" cy="191110"/>
          </a:xfrm>
          <a:prstGeom prst="rect">
            <a:avLst/>
          </a:prstGeom>
          <a:noFill/>
          <a:ln/>
        </p:spPr>
        <p:txBody>
          <a:bodyPr wrap="square" lIns="0" tIns="0" rIns="0" bIns="0" rtlCol="0" anchor="ctr"/>
          <a:lstStyle/>
          <a:p>
            <a:pPr algn="l" indent="0" marL="0">
              <a:buNone/>
            </a:pPr>
            <a:r>
              <a:rPr lang="en-US" sz="1000" dirty="0">
                <a:solidFill>
                  <a:srgbClr val="0A325C"/>
                </a:solidFill>
                <a:latin typeface="Noto Sans KR" pitchFamily="34" charset="0"/>
                <a:ea typeface="Noto Sans KR" pitchFamily="34" charset="-122"/>
                <a:cs typeface="Noto Sans KR" pitchFamily="34" charset="-120"/>
              </a:rPr>
              <a:t>Director</a:t>
            </a:r>
            <a:endParaRPr lang="en-US" sz="1000" dirty="0"/>
          </a:p>
        </p:txBody>
      </p:sp>
      <p:sp>
        <p:nvSpPr>
          <p:cNvPr id="17" name="Text 14"/>
          <p:cNvSpPr txBox="1"/>
          <p:nvPr/>
        </p:nvSpPr>
        <p:spPr>
          <a:xfrm>
            <a:off x="1181405" y="4705502"/>
            <a:ext cx="3339389" cy="247802"/>
          </a:xfrm>
          <a:prstGeom prst="rect">
            <a:avLst/>
          </a:prstGeom>
          <a:noFill/>
          <a:ln/>
        </p:spPr>
        <p:txBody>
          <a:bodyPr wrap="square" lIns="0" tIns="0" rIns="0" bIns="0" rtlCol="0" anchor="ctr"/>
          <a:lstStyle/>
          <a:p>
            <a:pPr algn="l" indent="0" marL="0">
              <a:buNone/>
            </a:pPr>
            <a:r>
              <a:rPr lang="en-US" sz="1300" b="1" dirty="0">
                <a:solidFill>
                  <a:srgbClr val="1F2937"/>
                </a:solidFill>
                <a:latin typeface="Noto Sans KR" pitchFamily="34" charset="0"/>
                <a:ea typeface="Noto Sans KR" pitchFamily="34" charset="-122"/>
                <a:cs typeface="Noto Sans KR" pitchFamily="34" charset="-120"/>
              </a:rPr>
              <a:t>Independent Commercial Advisers Ltd</a:t>
            </a:r>
            <a:endParaRPr lang="en-US" sz="1300" dirty="0"/>
          </a:p>
        </p:txBody>
      </p:sp>
      <p:sp>
        <p:nvSpPr>
          <p:cNvPr id="18" name="Text 15"/>
          <p:cNvSpPr txBox="1"/>
          <p:nvPr/>
        </p:nvSpPr>
        <p:spPr>
          <a:xfrm>
            <a:off x="1181405" y="5000854"/>
            <a:ext cx="1772107"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UK-based advisory firm</a:t>
            </a:r>
            <a:endParaRPr lang="en-US" sz="1200" dirty="0"/>
          </a:p>
        </p:txBody>
      </p:sp>
      <p:sp>
        <p:nvSpPr>
          <p:cNvPr id="19" name="Text 16"/>
          <p:cNvSpPr txBox="1"/>
          <p:nvPr/>
        </p:nvSpPr>
        <p:spPr>
          <a:xfrm>
            <a:off x="1181405" y="5305349"/>
            <a:ext cx="1405433" cy="191110"/>
          </a:xfrm>
          <a:prstGeom prst="rect">
            <a:avLst/>
          </a:prstGeom>
          <a:noFill/>
          <a:ln/>
        </p:spPr>
        <p:txBody>
          <a:bodyPr wrap="square" lIns="0" tIns="0" rIns="0" bIns="0" rtlCol="0" anchor="ctr"/>
          <a:lstStyle/>
          <a:p>
            <a:pPr algn="l" indent="0" marL="0">
              <a:buNone/>
            </a:pPr>
            <a:r>
              <a:rPr lang="en-US" sz="1000" dirty="0">
                <a:solidFill>
                  <a:srgbClr val="6B7280"/>
                </a:solidFill>
                <a:latin typeface="Noto Sans KR" pitchFamily="34" charset="0"/>
                <a:ea typeface="Noto Sans KR" pitchFamily="34" charset="-122"/>
                <a:cs typeface="Noto Sans KR" pitchFamily="34" charset="-120"/>
              </a:rPr>
              <a:t>Appointed April 2018</a:t>
            </a:r>
            <a:endParaRPr lang="en-US" sz="1000" dirty="0"/>
          </a:p>
        </p:txBody>
      </p:sp>
      <p:sp>
        <p:nvSpPr>
          <p:cNvPr id="20" name="Text 17"/>
          <p:cNvSpPr txBox="1"/>
          <p:nvPr/>
        </p:nvSpPr>
        <p:spPr>
          <a:xfrm>
            <a:off x="1181405" y="5495544"/>
            <a:ext cx="3814877" cy="191110"/>
          </a:xfrm>
          <a:prstGeom prst="rect">
            <a:avLst/>
          </a:prstGeom>
          <a:noFill/>
          <a:ln/>
        </p:spPr>
        <p:txBody>
          <a:bodyPr wrap="square" lIns="0" tIns="0" rIns="0" bIns="0" rtlCol="0" anchor="ctr"/>
          <a:lstStyle/>
          <a:p>
            <a:pPr algn="l" indent="0" marL="0">
              <a:buNone/>
            </a:pPr>
            <a:r>
              <a:rPr lang="en-US" sz="1000" dirty="0">
                <a:solidFill>
                  <a:srgbClr val="6B7280"/>
                </a:solidFill>
                <a:latin typeface="Noto Sans KR" pitchFamily="34" charset="0"/>
                <a:ea typeface="Noto Sans KR" pitchFamily="34" charset="-122"/>
                <a:cs typeface="Noto Sans KR" pitchFamily="34" charset="-120"/>
              </a:rPr>
              <a:t>Provides consulting services for strategic financial initiatives</a:t>
            </a:r>
            <a:endParaRPr lang="en-US" sz="1000" dirty="0"/>
          </a:p>
        </p:txBody>
      </p:sp>
      <p:sp>
        <p:nvSpPr>
          <p:cNvPr id="21" name="Text 18"/>
          <p:cNvSpPr txBox="1"/>
          <p:nvPr/>
        </p:nvSpPr>
        <p:spPr>
          <a:xfrm>
            <a:off x="6096305" y="1714500"/>
            <a:ext cx="3124505"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Advisory &amp; Mentorship Activities</a:t>
            </a:r>
            <a:endParaRPr lang="en-US" sz="1500" dirty="0"/>
          </a:p>
        </p:txBody>
      </p:sp>
      <p:pic>
        <p:nvPicPr>
          <p:cNvPr id="22" name="Image 1" descr="https://page.gensparksite.com/slides_images/8c24318d0274d03f7bc838ab4d33a9c5.png">    </p:cNvPr>
          <p:cNvPicPr>
            <a:picLocks noChangeAspect="1"/>
          </p:cNvPicPr>
          <p:nvPr/>
        </p:nvPicPr>
        <p:blipFill>
          <a:blip r:embed="rId2"/>
          <a:srcRect l="0" r="0" t="28" b="28"/>
          <a:stretch/>
        </p:blipFill>
        <p:spPr>
          <a:xfrm>
            <a:off x="6362395" y="2219249"/>
            <a:ext cx="1943100" cy="476402"/>
          </a:xfrm>
          <a:prstGeom prst="rect">
            <a:avLst/>
          </a:prstGeom>
        </p:spPr>
      </p:pic>
      <p:pic>
        <p:nvPicPr>
          <p:cNvPr id="23" name="Image 2" descr="https://page.gensparksite.com/slides_images/86a349287b5723c3173abe50649b5155.jpg">    </p:cNvPr>
          <p:cNvPicPr>
            <a:picLocks noChangeAspect="1"/>
          </p:cNvPicPr>
          <p:nvPr/>
        </p:nvPicPr>
        <p:blipFill>
          <a:blip r:embed="rId3"/>
          <a:srcRect l="0" r="0" t="0" b="0"/>
          <a:stretch/>
        </p:blipFill>
        <p:spPr>
          <a:xfrm>
            <a:off x="8456371" y="2219249"/>
            <a:ext cx="476402" cy="476402"/>
          </a:xfrm>
          <a:prstGeom prst="rect">
            <a:avLst/>
          </a:prstGeom>
        </p:spPr>
      </p:pic>
      <p:sp>
        <p:nvSpPr>
          <p:cNvPr id="24" name="Shape 19"/>
          <p:cNvSpPr/>
          <p:nvPr/>
        </p:nvSpPr>
        <p:spPr>
          <a:xfrm>
            <a:off x="6362395" y="2924251"/>
            <a:ext cx="714146" cy="276149"/>
          </a:xfrm>
          <a:prstGeom prst="rect">
            <a:avLst/>
          </a:prstGeom>
          <a:solidFill>
            <a:srgbClr val="E9F0F8"/>
          </a:solidFill>
          <a:ln/>
        </p:spPr>
      </p:sp>
      <p:sp>
        <p:nvSpPr>
          <p:cNvPr id="25" name="Shape 20"/>
          <p:cNvSpPr/>
          <p:nvPr/>
        </p:nvSpPr>
        <p:spPr>
          <a:xfrm>
            <a:off x="6362395" y="2924251"/>
            <a:ext cx="28346" cy="276149"/>
          </a:xfrm>
          <a:prstGeom prst="rect">
            <a:avLst/>
          </a:prstGeom>
          <a:solidFill>
            <a:srgbClr val="0A325C"/>
          </a:solidFill>
          <a:ln/>
        </p:spPr>
      </p:sp>
      <p:sp>
        <p:nvSpPr>
          <p:cNvPr id="26" name="Text 21"/>
          <p:cNvSpPr txBox="1"/>
          <p:nvPr/>
        </p:nvSpPr>
        <p:spPr>
          <a:xfrm>
            <a:off x="6505956" y="2962656"/>
            <a:ext cx="557784" cy="191110"/>
          </a:xfrm>
          <a:prstGeom prst="rect">
            <a:avLst/>
          </a:prstGeom>
          <a:noFill/>
          <a:ln/>
        </p:spPr>
        <p:txBody>
          <a:bodyPr wrap="square" lIns="0" tIns="0" rIns="0" bIns="0" rtlCol="0" anchor="ctr"/>
          <a:lstStyle/>
          <a:p>
            <a:pPr algn="l" indent="0" marL="0">
              <a:buNone/>
            </a:pPr>
            <a:r>
              <a:rPr lang="en-US" sz="1000" dirty="0">
                <a:solidFill>
                  <a:srgbClr val="0A325C"/>
                </a:solidFill>
                <a:latin typeface="Noto Sans KR" pitchFamily="34" charset="0"/>
                <a:ea typeface="Noto Sans KR" pitchFamily="34" charset="-122"/>
                <a:cs typeface="Noto Sans KR" pitchFamily="34" charset="-120"/>
              </a:rPr>
              <a:t>Mentor</a:t>
            </a:r>
            <a:endParaRPr lang="en-US" sz="1000" dirty="0"/>
          </a:p>
        </p:txBody>
      </p:sp>
      <p:sp>
        <p:nvSpPr>
          <p:cNvPr id="27" name="Text 22"/>
          <p:cNvSpPr txBox="1"/>
          <p:nvPr/>
        </p:nvSpPr>
        <p:spPr>
          <a:xfrm>
            <a:off x="6362395" y="3267151"/>
            <a:ext cx="2595982" cy="247802"/>
          </a:xfrm>
          <a:prstGeom prst="rect">
            <a:avLst/>
          </a:prstGeom>
          <a:noFill/>
          <a:ln/>
        </p:spPr>
        <p:txBody>
          <a:bodyPr wrap="square" lIns="0" tIns="0" rIns="0" bIns="0" rtlCol="0" anchor="ctr"/>
          <a:lstStyle/>
          <a:p>
            <a:pPr algn="l" indent="0" marL="0">
              <a:buNone/>
            </a:pPr>
            <a:r>
              <a:rPr lang="en-US" sz="1300" b="1" dirty="0">
                <a:solidFill>
                  <a:srgbClr val="1F2937"/>
                </a:solidFill>
                <a:latin typeface="Noto Sans KR" pitchFamily="34" charset="0"/>
                <a:ea typeface="Noto Sans KR" pitchFamily="34" charset="-122"/>
                <a:cs typeface="Noto Sans KR" pitchFamily="34" charset="-120"/>
              </a:rPr>
              <a:t>Aptos Labs x Outlier Ventures</a:t>
            </a:r>
            <a:endParaRPr lang="en-US" sz="1300" dirty="0"/>
          </a:p>
        </p:txBody>
      </p:sp>
      <p:sp>
        <p:nvSpPr>
          <p:cNvPr id="28" name="Text 23"/>
          <p:cNvSpPr txBox="1"/>
          <p:nvPr/>
        </p:nvSpPr>
        <p:spPr>
          <a:xfrm>
            <a:off x="6362395" y="3562502"/>
            <a:ext cx="2190902"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MOVE Accelerator Base Camp</a:t>
            </a:r>
            <a:endParaRPr lang="en-US" sz="1200" dirty="0"/>
          </a:p>
        </p:txBody>
      </p:sp>
      <p:sp>
        <p:nvSpPr>
          <p:cNvPr id="29" name="Text 24"/>
          <p:cNvSpPr txBox="1"/>
          <p:nvPr/>
        </p:nvSpPr>
        <p:spPr>
          <a:xfrm>
            <a:off x="6362395" y="3866998"/>
            <a:ext cx="4872838" cy="191110"/>
          </a:xfrm>
          <a:prstGeom prst="rect">
            <a:avLst/>
          </a:prstGeom>
          <a:noFill/>
          <a:ln/>
        </p:spPr>
        <p:txBody>
          <a:bodyPr wrap="square" lIns="0" tIns="0" rIns="0" bIns="0" rtlCol="0" anchor="ctr"/>
          <a:lstStyle/>
          <a:p>
            <a:pPr algn="l" indent="0" marL="0">
              <a:buNone/>
            </a:pPr>
            <a:r>
              <a:rPr lang="en-US" sz="1000" dirty="0">
                <a:solidFill>
                  <a:srgbClr val="6B7280"/>
                </a:solidFill>
                <a:latin typeface="Noto Sans KR" pitchFamily="34" charset="0"/>
                <a:ea typeface="Noto Sans KR" pitchFamily="34" charset="-122"/>
                <a:cs typeface="Noto Sans KR" pitchFamily="34" charset="-120"/>
              </a:rPr>
              <a:t>Provides guidance to blockchain startups developing on the Aptos ecosystem</a:t>
            </a:r>
            <a:endParaRPr lang="en-US" sz="1000" dirty="0"/>
          </a:p>
        </p:txBody>
      </p:sp>
      <p:sp>
        <p:nvSpPr>
          <p:cNvPr id="30" name="Text 25"/>
          <p:cNvSpPr txBox="1"/>
          <p:nvPr/>
        </p:nvSpPr>
        <p:spPr>
          <a:xfrm>
            <a:off x="6362395" y="4058107"/>
            <a:ext cx="4786884" cy="191110"/>
          </a:xfrm>
          <a:prstGeom prst="rect">
            <a:avLst/>
          </a:prstGeom>
          <a:noFill/>
          <a:ln/>
        </p:spPr>
        <p:txBody>
          <a:bodyPr wrap="square" lIns="0" tIns="0" rIns="0" bIns="0" rtlCol="0" anchor="ctr"/>
          <a:lstStyle/>
          <a:p>
            <a:pPr algn="l" indent="0" marL="0">
              <a:buNone/>
            </a:pPr>
            <a:r>
              <a:rPr lang="en-US" sz="1000" dirty="0">
                <a:solidFill>
                  <a:srgbClr val="6B7280"/>
                </a:solidFill>
                <a:latin typeface="Noto Sans KR" pitchFamily="34" charset="0"/>
                <a:ea typeface="Noto Sans KR" pitchFamily="34" charset="-122"/>
                <a:cs typeface="Noto Sans KR" pitchFamily="34" charset="-120"/>
              </a:rPr>
              <a:t>Focuses on token economics, investment readiness, and market positioning</a:t>
            </a:r>
            <a:endParaRPr lang="en-US" sz="1000" dirty="0"/>
          </a:p>
        </p:txBody>
      </p:sp>
      <p:sp>
        <p:nvSpPr>
          <p:cNvPr id="31" name="Shape 26"/>
          <p:cNvSpPr/>
          <p:nvPr/>
        </p:nvSpPr>
        <p:spPr>
          <a:xfrm>
            <a:off x="6096305" y="4552798"/>
            <a:ext cx="5181905" cy="1867205"/>
          </a:xfrm>
          <a:prstGeom prst="roundRect">
            <a:avLst>
              <a:gd name="adj" fmla="val 1499"/>
            </a:avLst>
          </a:prstGeom>
          <a:solidFill>
            <a:srgbClr val="F9FAFB"/>
          </a:solidFill>
          <a:ln/>
        </p:spPr>
      </p:sp>
      <p:sp>
        <p:nvSpPr>
          <p:cNvPr id="32" name="Shape 27"/>
          <p:cNvSpPr/>
          <p:nvPr/>
        </p:nvSpPr>
        <p:spPr>
          <a:xfrm>
            <a:off x="6096305" y="4552798"/>
            <a:ext cx="38405" cy="1867205"/>
          </a:xfrm>
          <a:prstGeom prst="rect">
            <a:avLst/>
          </a:prstGeom>
          <a:solidFill>
            <a:srgbClr val="D1D5DB"/>
          </a:solidFill>
          <a:ln/>
        </p:spPr>
      </p:sp>
      <p:sp>
        <p:nvSpPr>
          <p:cNvPr id="33" name="Text 28"/>
          <p:cNvSpPr txBox="1"/>
          <p:nvPr/>
        </p:nvSpPr>
        <p:spPr>
          <a:xfrm>
            <a:off x="6324905" y="4743907"/>
            <a:ext cx="1924812" cy="228600"/>
          </a:xfrm>
          <a:prstGeom prst="rect">
            <a:avLst/>
          </a:prstGeom>
          <a:noFill/>
          <a:ln/>
        </p:spPr>
        <p:txBody>
          <a:bodyPr wrap="square" lIns="0" tIns="0" rIns="0" bIns="0" rtlCol="0" anchor="ctr"/>
          <a:lstStyle/>
          <a:p>
            <a:pPr algn="l" indent="0" marL="0">
              <a:buNone/>
            </a:pPr>
            <a:r>
              <a:rPr lang="en-US" sz="1200" b="1" dirty="0">
                <a:solidFill>
                  <a:srgbClr val="374151"/>
                </a:solidFill>
                <a:latin typeface="Noto Sans KR" pitchFamily="34" charset="0"/>
                <a:ea typeface="Noto Sans KR" pitchFamily="34" charset="-122"/>
                <a:cs typeface="Noto Sans KR" pitchFamily="34" charset="-120"/>
              </a:rPr>
              <a:t>Advisory Expertise Areas</a:t>
            </a:r>
            <a:endParaRPr lang="en-US" sz="1200" dirty="0"/>
          </a:p>
        </p:txBody>
      </p:sp>
      <p:sp>
        <p:nvSpPr>
          <p:cNvPr id="34" name="Text 29"/>
          <p:cNvSpPr txBox="1"/>
          <p:nvPr/>
        </p:nvSpPr>
        <p:spPr>
          <a:xfrm>
            <a:off x="6324905" y="5086807"/>
            <a:ext cx="2610612"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Digital asset tokenization strategies</a:t>
            </a:r>
            <a:endParaRPr lang="en-US" sz="1200" dirty="0"/>
          </a:p>
        </p:txBody>
      </p:sp>
      <p:sp>
        <p:nvSpPr>
          <p:cNvPr id="35" name="Text 30"/>
          <p:cNvSpPr txBox="1"/>
          <p:nvPr/>
        </p:nvSpPr>
        <p:spPr>
          <a:xfrm>
            <a:off x="6324905" y="5391302"/>
            <a:ext cx="320040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Blockchain venture investment frameworks</a:t>
            </a:r>
            <a:endParaRPr lang="en-US" sz="1200" dirty="0"/>
          </a:p>
        </p:txBody>
      </p:sp>
      <p:sp>
        <p:nvSpPr>
          <p:cNvPr id="36" name="Text 31"/>
          <p:cNvSpPr txBox="1"/>
          <p:nvPr/>
        </p:nvSpPr>
        <p:spPr>
          <a:xfrm>
            <a:off x="6324905" y="5695798"/>
            <a:ext cx="293431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Traditional-to-digital finance transitions</a:t>
            </a:r>
            <a:endParaRPr lang="en-US" sz="1200" dirty="0"/>
          </a:p>
        </p:txBody>
      </p:sp>
      <p:sp>
        <p:nvSpPr>
          <p:cNvPr id="37" name="Text 32"/>
          <p:cNvSpPr txBox="1"/>
          <p:nvPr/>
        </p:nvSpPr>
        <p:spPr>
          <a:xfrm>
            <a:off x="6324905" y="6001207"/>
            <a:ext cx="2628900" cy="2286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Cross-border investment structures</a:t>
            </a:r>
            <a:endParaRPr lang="en-US" sz="1200" dirty="0"/>
          </a:p>
        </p:txBody>
      </p:sp>
      <p:sp>
        <p:nvSpPr>
          <p:cNvPr id="38" name="Text 33"/>
          <p:cNvSpPr txBox="1"/>
          <p:nvPr/>
        </p:nvSpPr>
        <p:spPr>
          <a:xfrm>
            <a:off x="11586362" y="6610198"/>
            <a:ext cx="25328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943954"/>
          </a:xfrm>
          <a:prstGeom prst="rect">
            <a:avLst/>
          </a:prstGeom>
          <a:solidFill>
            <a:srgbClr val="FFFFFF"/>
          </a:solidFill>
          <a:ln/>
        </p:spPr>
      </p:sp>
      <p:sp>
        <p:nvSpPr>
          <p:cNvPr id="3" name="Shape 1"/>
          <p:cNvSpPr/>
          <p:nvPr/>
        </p:nvSpPr>
        <p:spPr>
          <a:xfrm>
            <a:off x="9144000" y="6181344"/>
            <a:ext cx="3047695" cy="761695"/>
          </a:xfrm>
          <a:prstGeom prst="rect">
            <a:avLst/>
          </a:prstGeom>
          <a:solidFill>
            <a:srgbClr val="F0F3F6"/>
          </a:solidFill>
          <a:ln/>
        </p:spPr>
      </p:sp>
      <p:sp>
        <p:nvSpPr>
          <p:cNvPr id="4" name="Shape 2"/>
          <p:cNvSpPr/>
          <p:nvPr/>
        </p:nvSpPr>
        <p:spPr>
          <a:xfrm>
            <a:off x="914400" y="761695"/>
            <a:ext cx="476402" cy="47549"/>
          </a:xfrm>
          <a:prstGeom prst="rect">
            <a:avLst/>
          </a:prstGeom>
          <a:solidFill>
            <a:srgbClr val="0A325C"/>
          </a:solidFill>
          <a:ln/>
        </p:spPr>
      </p:sp>
      <p:sp>
        <p:nvSpPr>
          <p:cNvPr id="5" name="Text 3"/>
          <p:cNvSpPr txBox="1"/>
          <p:nvPr/>
        </p:nvSpPr>
        <p:spPr>
          <a:xfrm>
            <a:off x="914400" y="905256"/>
            <a:ext cx="6410858"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Professional Network &amp; Connections</a:t>
            </a:r>
            <a:endParaRPr lang="en-US" sz="2700" dirty="0"/>
          </a:p>
        </p:txBody>
      </p:sp>
      <p:sp>
        <p:nvSpPr>
          <p:cNvPr id="6" name="Text 4"/>
          <p:cNvSpPr txBox="1"/>
          <p:nvPr/>
        </p:nvSpPr>
        <p:spPr>
          <a:xfrm>
            <a:off x="914400" y="1714500"/>
            <a:ext cx="1858061"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Network Overview</a:t>
            </a:r>
            <a:endParaRPr lang="en-US" sz="1500" dirty="0"/>
          </a:p>
        </p:txBody>
      </p:sp>
      <p:sp>
        <p:nvSpPr>
          <p:cNvPr id="7" name="Text 5"/>
          <p:cNvSpPr txBox="1"/>
          <p:nvPr/>
        </p:nvSpPr>
        <p:spPr>
          <a:xfrm>
            <a:off x="914400" y="2104949"/>
            <a:ext cx="2029054"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500+ LinkedIn Connections</a:t>
            </a:r>
            <a:endParaRPr lang="en-US" sz="1200" dirty="0"/>
          </a:p>
        </p:txBody>
      </p:sp>
      <p:sp>
        <p:nvSpPr>
          <p:cNvPr id="8" name="Text 6"/>
          <p:cNvSpPr txBox="1"/>
          <p:nvPr/>
        </p:nvSpPr>
        <p:spPr>
          <a:xfrm>
            <a:off x="914400" y="2447849"/>
            <a:ext cx="4048963"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Extensive professional relationships across 4 continents</a:t>
            </a:r>
            <a:endParaRPr lang="en-US" sz="1200" dirty="0"/>
          </a:p>
        </p:txBody>
      </p:sp>
      <p:sp>
        <p:nvSpPr>
          <p:cNvPr id="9" name="Text 7"/>
          <p:cNvSpPr txBox="1"/>
          <p:nvPr/>
        </p:nvSpPr>
        <p:spPr>
          <a:xfrm>
            <a:off x="914400" y="2790749"/>
            <a:ext cx="4524451"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Connections span traditional finance and digital assets sectors</a:t>
            </a:r>
            <a:endParaRPr lang="en-US" sz="1200" dirty="0"/>
          </a:p>
        </p:txBody>
      </p:sp>
      <p:sp>
        <p:nvSpPr>
          <p:cNvPr id="10" name="Text 8"/>
          <p:cNvSpPr txBox="1"/>
          <p:nvPr/>
        </p:nvSpPr>
        <p:spPr>
          <a:xfrm>
            <a:off x="914400" y="3133649"/>
            <a:ext cx="3915461" cy="228600"/>
          </a:xfrm>
          <a:prstGeom prst="rect">
            <a:avLst/>
          </a:prstGeom>
          <a:noFill/>
          <a:ln/>
        </p:spPr>
        <p:txBody>
          <a:bodyPr wrap="square" lIns="0" tIns="0" rIns="0" bIns="0" rtlCol="0" anchor="ctr"/>
          <a:lstStyle/>
          <a:p>
            <a:pPr algn="l" indent="0" marL="0">
              <a:buNone/>
            </a:pPr>
            <a:r>
              <a:rPr lang="en-US" sz="1200" dirty="0">
                <a:solidFill>
                  <a:srgbClr val="000000"/>
                </a:solidFill>
                <a:latin typeface="Noto Sans KR" pitchFamily="34" charset="0"/>
                <a:ea typeface="Noto Sans KR" pitchFamily="34" charset="-122"/>
                <a:cs typeface="Noto Sans KR" pitchFamily="34" charset="-120"/>
              </a:rPr>
              <a:t>Strong ties to family offices and institutional investors</a:t>
            </a:r>
            <a:endParaRPr lang="en-US" sz="1200" dirty="0"/>
          </a:p>
        </p:txBody>
      </p:sp>
      <p:sp>
        <p:nvSpPr>
          <p:cNvPr id="11" name="Text 9"/>
          <p:cNvSpPr txBox="1"/>
          <p:nvPr/>
        </p:nvSpPr>
        <p:spPr>
          <a:xfrm>
            <a:off x="914400" y="3581705"/>
            <a:ext cx="2600554"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Key Industry Relationships</a:t>
            </a:r>
            <a:endParaRPr lang="en-US" sz="1500" dirty="0"/>
          </a:p>
        </p:txBody>
      </p:sp>
      <p:sp>
        <p:nvSpPr>
          <p:cNvPr id="12" name="Shape 10"/>
          <p:cNvSpPr/>
          <p:nvPr/>
        </p:nvSpPr>
        <p:spPr>
          <a:xfrm>
            <a:off x="914400" y="3972154"/>
            <a:ext cx="2305202" cy="647395"/>
          </a:xfrm>
          <a:prstGeom prst="roundRect">
            <a:avLst>
              <a:gd name="adj" fmla="val 8308"/>
            </a:avLst>
          </a:prstGeom>
          <a:solidFill>
            <a:srgbClr val="F9FAFB"/>
          </a:solidFill>
          <a:ln/>
        </p:spPr>
      </p:sp>
      <p:sp>
        <p:nvSpPr>
          <p:cNvPr id="13" name="Text 11"/>
          <p:cNvSpPr txBox="1"/>
          <p:nvPr/>
        </p:nvSpPr>
        <p:spPr>
          <a:xfrm>
            <a:off x="1028700" y="4086454"/>
            <a:ext cx="1581912"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Investment Banking</a:t>
            </a:r>
            <a:endParaRPr lang="en-US" sz="1200" dirty="0"/>
          </a:p>
        </p:txBody>
      </p:sp>
      <p:sp>
        <p:nvSpPr>
          <p:cNvPr id="14" name="Text 12"/>
          <p:cNvSpPr txBox="1"/>
          <p:nvPr/>
        </p:nvSpPr>
        <p:spPr>
          <a:xfrm>
            <a:off x="1028700" y="4315054"/>
            <a:ext cx="2062886"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Former colleagues and mentors</a:t>
            </a:r>
            <a:endParaRPr lang="en-US" sz="1000" dirty="0"/>
          </a:p>
        </p:txBody>
      </p:sp>
      <p:sp>
        <p:nvSpPr>
          <p:cNvPr id="15" name="Shape 13"/>
          <p:cNvSpPr/>
          <p:nvPr/>
        </p:nvSpPr>
        <p:spPr>
          <a:xfrm>
            <a:off x="3333902" y="3972154"/>
            <a:ext cx="2305202" cy="647395"/>
          </a:xfrm>
          <a:prstGeom prst="roundRect">
            <a:avLst>
              <a:gd name="adj" fmla="val 8308"/>
            </a:avLst>
          </a:prstGeom>
          <a:solidFill>
            <a:srgbClr val="F9FAFB"/>
          </a:solidFill>
          <a:ln/>
        </p:spPr>
      </p:sp>
      <p:sp>
        <p:nvSpPr>
          <p:cNvPr id="16" name="Text 14"/>
          <p:cNvSpPr txBox="1"/>
          <p:nvPr/>
        </p:nvSpPr>
        <p:spPr>
          <a:xfrm>
            <a:off x="3448202" y="4086454"/>
            <a:ext cx="1133856"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Private Equity</a:t>
            </a:r>
            <a:endParaRPr lang="en-US" sz="1200" dirty="0"/>
          </a:p>
        </p:txBody>
      </p:sp>
      <p:sp>
        <p:nvSpPr>
          <p:cNvPr id="17" name="Text 15"/>
          <p:cNvSpPr txBox="1"/>
          <p:nvPr/>
        </p:nvSpPr>
        <p:spPr>
          <a:xfrm>
            <a:off x="3448202" y="4315054"/>
            <a:ext cx="1996135"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Co-investors and deal partners</a:t>
            </a:r>
            <a:endParaRPr lang="en-US" sz="1000" dirty="0"/>
          </a:p>
        </p:txBody>
      </p:sp>
      <p:sp>
        <p:nvSpPr>
          <p:cNvPr id="18" name="Shape 16"/>
          <p:cNvSpPr/>
          <p:nvPr/>
        </p:nvSpPr>
        <p:spPr>
          <a:xfrm>
            <a:off x="914400" y="4733849"/>
            <a:ext cx="2305202" cy="647395"/>
          </a:xfrm>
          <a:prstGeom prst="roundRect">
            <a:avLst>
              <a:gd name="adj" fmla="val 8308"/>
            </a:avLst>
          </a:prstGeom>
          <a:solidFill>
            <a:srgbClr val="F9FAFB"/>
          </a:solidFill>
          <a:ln/>
        </p:spPr>
      </p:sp>
      <p:sp>
        <p:nvSpPr>
          <p:cNvPr id="19" name="Text 17"/>
          <p:cNvSpPr txBox="1"/>
          <p:nvPr/>
        </p:nvSpPr>
        <p:spPr>
          <a:xfrm>
            <a:off x="1028700" y="4848149"/>
            <a:ext cx="1077163"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Crypto/Web3</a:t>
            </a:r>
            <a:endParaRPr lang="en-US" sz="1200" dirty="0"/>
          </a:p>
        </p:txBody>
      </p:sp>
      <p:sp>
        <p:nvSpPr>
          <p:cNvPr id="20" name="Text 18"/>
          <p:cNvSpPr txBox="1"/>
          <p:nvPr/>
        </p:nvSpPr>
        <p:spPr>
          <a:xfrm>
            <a:off x="1028700" y="5076749"/>
            <a:ext cx="2119579"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Project founders and developers</a:t>
            </a:r>
            <a:endParaRPr lang="en-US" sz="1000" dirty="0"/>
          </a:p>
        </p:txBody>
      </p:sp>
      <p:sp>
        <p:nvSpPr>
          <p:cNvPr id="21" name="Shape 19"/>
          <p:cNvSpPr/>
          <p:nvPr/>
        </p:nvSpPr>
        <p:spPr>
          <a:xfrm>
            <a:off x="3333902" y="4733849"/>
            <a:ext cx="2305202" cy="647395"/>
          </a:xfrm>
          <a:prstGeom prst="roundRect">
            <a:avLst>
              <a:gd name="adj" fmla="val 8308"/>
            </a:avLst>
          </a:prstGeom>
          <a:solidFill>
            <a:srgbClr val="F9FAFB"/>
          </a:solidFill>
          <a:ln/>
        </p:spPr>
      </p:sp>
      <p:sp>
        <p:nvSpPr>
          <p:cNvPr id="22" name="Text 20"/>
          <p:cNvSpPr txBox="1"/>
          <p:nvPr/>
        </p:nvSpPr>
        <p:spPr>
          <a:xfrm>
            <a:off x="3448202" y="4848149"/>
            <a:ext cx="905256"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Clean Tech</a:t>
            </a:r>
            <a:endParaRPr lang="en-US" sz="1200" dirty="0"/>
          </a:p>
        </p:txBody>
      </p:sp>
      <p:sp>
        <p:nvSpPr>
          <p:cNvPr id="23" name="Text 21"/>
          <p:cNvSpPr txBox="1"/>
          <p:nvPr/>
        </p:nvSpPr>
        <p:spPr>
          <a:xfrm>
            <a:off x="3448202" y="5076749"/>
            <a:ext cx="1871777"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Sustainability entrepreneurs</a:t>
            </a:r>
            <a:endParaRPr lang="en-US" sz="1000" dirty="0"/>
          </a:p>
        </p:txBody>
      </p:sp>
      <p:sp>
        <p:nvSpPr>
          <p:cNvPr id="24" name="Text 22"/>
          <p:cNvSpPr txBox="1"/>
          <p:nvPr/>
        </p:nvSpPr>
        <p:spPr>
          <a:xfrm>
            <a:off x="6400800" y="1714500"/>
            <a:ext cx="2429561"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Global Reach &amp; Influence</a:t>
            </a:r>
            <a:endParaRPr lang="en-US" sz="1500" dirty="0"/>
          </a:p>
        </p:txBody>
      </p:sp>
      <p:sp>
        <p:nvSpPr>
          <p:cNvPr id="25" name="Text 23"/>
          <p:cNvSpPr txBox="1"/>
          <p:nvPr/>
        </p:nvSpPr>
        <p:spPr>
          <a:xfrm>
            <a:off x="6667805" y="2143354"/>
            <a:ext cx="2000707"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United Kingdom &amp; Europe</a:t>
            </a:r>
            <a:endParaRPr lang="en-US" sz="1200" dirty="0"/>
          </a:p>
        </p:txBody>
      </p:sp>
      <p:sp>
        <p:nvSpPr>
          <p:cNvPr id="26" name="Text 24"/>
          <p:cNvSpPr txBox="1"/>
          <p:nvPr/>
        </p:nvSpPr>
        <p:spPr>
          <a:xfrm>
            <a:off x="6667805" y="2371954"/>
            <a:ext cx="463875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Primary base with strong ties to Cambridge alumni network and financial institutions</a:t>
            </a:r>
            <a:endParaRPr lang="en-US" sz="1200" dirty="0"/>
          </a:p>
        </p:txBody>
      </p:sp>
      <p:sp>
        <p:nvSpPr>
          <p:cNvPr id="27" name="Text 25"/>
          <p:cNvSpPr txBox="1"/>
          <p:nvPr/>
        </p:nvSpPr>
        <p:spPr>
          <a:xfrm>
            <a:off x="6667805" y="3133649"/>
            <a:ext cx="534010"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Africa</a:t>
            </a:r>
            <a:endParaRPr lang="en-US" sz="1200" dirty="0"/>
          </a:p>
        </p:txBody>
      </p:sp>
      <p:sp>
        <p:nvSpPr>
          <p:cNvPr id="28" name="Text 26"/>
          <p:cNvSpPr txBox="1"/>
          <p:nvPr/>
        </p:nvSpPr>
        <p:spPr>
          <a:xfrm>
            <a:off x="6667805" y="3362249"/>
            <a:ext cx="406725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Extensive connections from frontier markets investment experience and growth equity fund work</a:t>
            </a:r>
            <a:endParaRPr lang="en-US" sz="1200" dirty="0"/>
          </a:p>
        </p:txBody>
      </p:sp>
      <p:sp>
        <p:nvSpPr>
          <p:cNvPr id="29" name="Text 27"/>
          <p:cNvSpPr txBox="1"/>
          <p:nvPr/>
        </p:nvSpPr>
        <p:spPr>
          <a:xfrm>
            <a:off x="6667805" y="4123944"/>
            <a:ext cx="1400861"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Asia &amp; Hong Kong</a:t>
            </a:r>
            <a:endParaRPr lang="en-US" sz="1200" dirty="0"/>
          </a:p>
        </p:txBody>
      </p:sp>
      <p:sp>
        <p:nvSpPr>
          <p:cNvPr id="30" name="Text 28"/>
          <p:cNvSpPr txBox="1"/>
          <p:nvPr/>
        </p:nvSpPr>
        <p:spPr>
          <a:xfrm>
            <a:off x="6667805" y="4352544"/>
            <a:ext cx="4553712"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Strategic relationships from European expansion of Hong Kong principal investor</a:t>
            </a:r>
            <a:endParaRPr lang="en-US" sz="1200" dirty="0"/>
          </a:p>
        </p:txBody>
      </p:sp>
      <p:sp>
        <p:nvSpPr>
          <p:cNvPr id="31" name="Text 29"/>
          <p:cNvSpPr txBox="1"/>
          <p:nvPr/>
        </p:nvSpPr>
        <p:spPr>
          <a:xfrm>
            <a:off x="6667805" y="5115154"/>
            <a:ext cx="1914754"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Global Crypto Ecosystem</a:t>
            </a:r>
            <a:endParaRPr lang="en-US" sz="1200" dirty="0"/>
          </a:p>
        </p:txBody>
      </p:sp>
      <p:sp>
        <p:nvSpPr>
          <p:cNvPr id="32" name="Text 30"/>
          <p:cNvSpPr txBox="1"/>
          <p:nvPr/>
        </p:nvSpPr>
        <p:spPr>
          <a:xfrm>
            <a:off x="6667805" y="5343754"/>
            <a:ext cx="4401007"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Active participant in decentralized communities, mentorship programs, and tokenization platforms</a:t>
            </a:r>
            <a:endParaRPr lang="en-US" sz="1200" dirty="0"/>
          </a:p>
        </p:txBody>
      </p:sp>
      <p:sp>
        <p:nvSpPr>
          <p:cNvPr id="33" name="Shape 31"/>
          <p:cNvSpPr/>
          <p:nvPr/>
        </p:nvSpPr>
        <p:spPr>
          <a:xfrm>
            <a:off x="6400800" y="6029554"/>
            <a:ext cx="114300" cy="114300"/>
          </a:xfrm>
          <a:prstGeom prst="roundRect">
            <a:avLst>
              <a:gd name="adj" fmla="val 800000"/>
            </a:avLst>
          </a:prstGeom>
          <a:solidFill>
            <a:srgbClr val="2563EB"/>
          </a:solidFill>
          <a:ln/>
        </p:spPr>
      </p:sp>
      <p:sp>
        <p:nvSpPr>
          <p:cNvPr id="34" name="Text 32"/>
          <p:cNvSpPr txBox="1"/>
          <p:nvPr/>
        </p:nvSpPr>
        <p:spPr>
          <a:xfrm>
            <a:off x="6590995" y="5991149"/>
            <a:ext cx="596189"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Finance</a:t>
            </a:r>
            <a:endParaRPr lang="en-US" sz="1000" dirty="0"/>
          </a:p>
        </p:txBody>
      </p:sp>
      <p:sp>
        <p:nvSpPr>
          <p:cNvPr id="35" name="Shape 33"/>
          <p:cNvSpPr/>
          <p:nvPr/>
        </p:nvSpPr>
        <p:spPr>
          <a:xfrm>
            <a:off x="7230161" y="6029554"/>
            <a:ext cx="114300" cy="114300"/>
          </a:xfrm>
          <a:prstGeom prst="roundRect">
            <a:avLst>
              <a:gd name="adj" fmla="val 800000"/>
            </a:avLst>
          </a:prstGeom>
          <a:solidFill>
            <a:srgbClr val="059669"/>
          </a:solidFill>
          <a:ln/>
        </p:spPr>
      </p:sp>
      <p:sp>
        <p:nvSpPr>
          <p:cNvPr id="36" name="Text 34"/>
          <p:cNvSpPr txBox="1"/>
          <p:nvPr/>
        </p:nvSpPr>
        <p:spPr>
          <a:xfrm>
            <a:off x="7420356" y="5991149"/>
            <a:ext cx="395935"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Tech</a:t>
            </a:r>
            <a:endParaRPr lang="en-US" sz="1000" dirty="0"/>
          </a:p>
        </p:txBody>
      </p:sp>
      <p:sp>
        <p:nvSpPr>
          <p:cNvPr id="37" name="Shape 35"/>
          <p:cNvSpPr/>
          <p:nvPr/>
        </p:nvSpPr>
        <p:spPr>
          <a:xfrm>
            <a:off x="7865669" y="6029554"/>
            <a:ext cx="114300" cy="114300"/>
          </a:xfrm>
          <a:prstGeom prst="roundRect">
            <a:avLst>
              <a:gd name="adj" fmla="val 800000"/>
            </a:avLst>
          </a:prstGeom>
          <a:solidFill>
            <a:srgbClr val="7C3AED"/>
          </a:solidFill>
          <a:ln/>
        </p:spPr>
      </p:sp>
      <p:sp>
        <p:nvSpPr>
          <p:cNvPr id="38" name="Text 36"/>
          <p:cNvSpPr txBox="1"/>
          <p:nvPr/>
        </p:nvSpPr>
        <p:spPr>
          <a:xfrm>
            <a:off x="8055864" y="5991149"/>
            <a:ext cx="919886" cy="191110"/>
          </a:xfrm>
          <a:prstGeom prst="rect">
            <a:avLst/>
          </a:prstGeom>
          <a:noFill/>
          <a:ln/>
        </p:spPr>
        <p:txBody>
          <a:bodyPr wrap="square" lIns="0" tIns="0" rIns="0" bIns="0" rtlCol="0" anchor="ctr"/>
          <a:lstStyle/>
          <a:p>
            <a:pPr algn="l" indent="0" marL="0">
              <a:buNone/>
            </a:pPr>
            <a:r>
              <a:rPr lang="en-US" sz="1000" dirty="0">
                <a:solidFill>
                  <a:srgbClr val="4B5563"/>
                </a:solidFill>
                <a:latin typeface="Noto Sans KR" pitchFamily="34" charset="0"/>
                <a:ea typeface="Noto Sans KR" pitchFamily="34" charset="-122"/>
                <a:cs typeface="Noto Sans KR" pitchFamily="34" charset="-120"/>
              </a:rPr>
              <a:t>Crypto/Web3</a:t>
            </a:r>
            <a:endParaRPr lang="en-US" sz="1000" dirty="0"/>
          </a:p>
        </p:txBody>
      </p:sp>
      <p:sp>
        <p:nvSpPr>
          <p:cNvPr id="39" name="Text 37"/>
          <p:cNvSpPr txBox="1"/>
          <p:nvPr/>
        </p:nvSpPr>
        <p:spPr>
          <a:xfrm>
            <a:off x="11586362" y="6372454"/>
            <a:ext cx="25328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7401154"/>
          </a:xfrm>
          <a:prstGeom prst="rect">
            <a:avLst/>
          </a:prstGeom>
          <a:solidFill>
            <a:srgbClr val="FFFFFF"/>
          </a:solidFill>
          <a:ln/>
        </p:spPr>
      </p:sp>
      <p:sp>
        <p:nvSpPr>
          <p:cNvPr id="3" name="Shape 1"/>
          <p:cNvSpPr/>
          <p:nvPr/>
        </p:nvSpPr>
        <p:spPr>
          <a:xfrm>
            <a:off x="9144000" y="6638544"/>
            <a:ext cx="3047695" cy="761695"/>
          </a:xfrm>
          <a:prstGeom prst="rect">
            <a:avLst/>
          </a:prstGeom>
          <a:solidFill>
            <a:srgbClr val="F0F3F6"/>
          </a:solidFill>
          <a:ln/>
        </p:spPr>
      </p:sp>
      <p:sp>
        <p:nvSpPr>
          <p:cNvPr id="4" name="Shape 2"/>
          <p:cNvSpPr/>
          <p:nvPr/>
        </p:nvSpPr>
        <p:spPr>
          <a:xfrm>
            <a:off x="914400" y="761695"/>
            <a:ext cx="476402" cy="47549"/>
          </a:xfrm>
          <a:prstGeom prst="rect">
            <a:avLst/>
          </a:prstGeom>
          <a:solidFill>
            <a:srgbClr val="0A325C"/>
          </a:solidFill>
          <a:ln/>
        </p:spPr>
      </p:sp>
      <p:sp>
        <p:nvSpPr>
          <p:cNvPr id="5" name="Text 3"/>
          <p:cNvSpPr txBox="1"/>
          <p:nvPr/>
        </p:nvSpPr>
        <p:spPr>
          <a:xfrm>
            <a:off x="914400" y="905256"/>
            <a:ext cx="7135063" cy="495605"/>
          </a:xfrm>
          <a:prstGeom prst="rect">
            <a:avLst/>
          </a:prstGeom>
          <a:noFill/>
          <a:ln/>
        </p:spPr>
        <p:txBody>
          <a:bodyPr wrap="square" lIns="0" tIns="0" rIns="0" bIns="0" rtlCol="0" anchor="ctr"/>
          <a:lstStyle/>
          <a:p>
            <a:pPr algn="l" indent="0" marL="0">
              <a:buNone/>
            </a:pPr>
            <a:r>
              <a:rPr lang="en-US" sz="2700" b="1" dirty="0">
                <a:solidFill>
                  <a:srgbClr val="1F2937"/>
                </a:solidFill>
                <a:latin typeface="Noto Sans KR" pitchFamily="34" charset="0"/>
                <a:ea typeface="Noto Sans KR" pitchFamily="34" charset="-122"/>
                <a:cs typeface="Noto Sans KR" pitchFamily="34" charset="-120"/>
              </a:rPr>
              <a:t>Investment Philosophy &amp; Future Outlook</a:t>
            </a:r>
            <a:endParaRPr lang="en-US" sz="2700" dirty="0"/>
          </a:p>
        </p:txBody>
      </p:sp>
      <p:sp>
        <p:nvSpPr>
          <p:cNvPr id="6" name="Text 4"/>
          <p:cNvSpPr txBox="1"/>
          <p:nvPr/>
        </p:nvSpPr>
        <p:spPr>
          <a:xfrm>
            <a:off x="914400" y="1638605"/>
            <a:ext cx="2276856"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Investment Philosophy</a:t>
            </a:r>
            <a:endParaRPr lang="en-US" sz="1500" dirty="0"/>
          </a:p>
        </p:txBody>
      </p:sp>
      <p:sp>
        <p:nvSpPr>
          <p:cNvPr id="7" name="Text 5"/>
          <p:cNvSpPr txBox="1"/>
          <p:nvPr/>
        </p:nvSpPr>
        <p:spPr>
          <a:xfrm>
            <a:off x="1143000" y="2066544"/>
            <a:ext cx="1943100"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Due Diligence Integration</a:t>
            </a:r>
            <a:endParaRPr lang="en-US" sz="1200" dirty="0"/>
          </a:p>
        </p:txBody>
      </p:sp>
      <p:sp>
        <p:nvSpPr>
          <p:cNvPr id="8" name="Text 6"/>
          <p:cNvSpPr txBox="1"/>
          <p:nvPr/>
        </p:nvSpPr>
        <p:spPr>
          <a:xfrm>
            <a:off x="1143000" y="2295144"/>
            <a:ext cx="452445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Combines rigorous traditional finance analysis with innovative digital asset evaluation frameworks</a:t>
            </a:r>
            <a:endParaRPr lang="en-US" sz="1200" dirty="0"/>
          </a:p>
        </p:txBody>
      </p:sp>
      <p:sp>
        <p:nvSpPr>
          <p:cNvPr id="9" name="Text 7"/>
          <p:cNvSpPr txBox="1"/>
          <p:nvPr/>
        </p:nvSpPr>
        <p:spPr>
          <a:xfrm>
            <a:off x="1143000" y="2943454"/>
            <a:ext cx="1743761"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Cross-Sector Expertise</a:t>
            </a:r>
            <a:endParaRPr lang="en-US" sz="1200" dirty="0"/>
          </a:p>
        </p:txBody>
      </p:sp>
      <p:sp>
        <p:nvSpPr>
          <p:cNvPr id="10" name="Text 8"/>
          <p:cNvSpPr txBox="1"/>
          <p:nvPr/>
        </p:nvSpPr>
        <p:spPr>
          <a:xfrm>
            <a:off x="1143000" y="3172054"/>
            <a:ext cx="4134002"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Leverages experience across banking, private equity, and blockchain to identify unique opportunities</a:t>
            </a:r>
            <a:endParaRPr lang="en-US" sz="1200" dirty="0"/>
          </a:p>
        </p:txBody>
      </p:sp>
      <p:sp>
        <p:nvSpPr>
          <p:cNvPr id="11" name="Text 9"/>
          <p:cNvSpPr txBox="1"/>
          <p:nvPr/>
        </p:nvSpPr>
        <p:spPr>
          <a:xfrm>
            <a:off x="1143000" y="3819449"/>
            <a:ext cx="1810512"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Emerging Market Focus</a:t>
            </a:r>
            <a:endParaRPr lang="en-US" sz="1200" dirty="0"/>
          </a:p>
        </p:txBody>
      </p:sp>
      <p:sp>
        <p:nvSpPr>
          <p:cNvPr id="12" name="Text 10"/>
          <p:cNvSpPr txBox="1"/>
          <p:nvPr/>
        </p:nvSpPr>
        <p:spPr>
          <a:xfrm>
            <a:off x="1143000" y="4048049"/>
            <a:ext cx="3972154"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Targets high-growth potential in underserved markets, particularly Africa and frontier economies</a:t>
            </a:r>
            <a:endParaRPr lang="en-US" sz="1200" dirty="0"/>
          </a:p>
        </p:txBody>
      </p:sp>
      <p:sp>
        <p:nvSpPr>
          <p:cNvPr id="13" name="Text 11"/>
          <p:cNvSpPr txBox="1"/>
          <p:nvPr/>
        </p:nvSpPr>
        <p:spPr>
          <a:xfrm>
            <a:off x="1143000" y="4695444"/>
            <a:ext cx="1791310"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Sustainable Innovation</a:t>
            </a:r>
            <a:endParaRPr lang="en-US" sz="1200" dirty="0"/>
          </a:p>
        </p:txBody>
      </p:sp>
      <p:sp>
        <p:nvSpPr>
          <p:cNvPr id="14" name="Text 12"/>
          <p:cNvSpPr txBox="1"/>
          <p:nvPr/>
        </p:nvSpPr>
        <p:spPr>
          <a:xfrm>
            <a:off x="1143000" y="4924044"/>
            <a:ext cx="4219956"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Prioritizes clean technology and sustainable development alongside financial returns</a:t>
            </a:r>
            <a:endParaRPr lang="en-US" sz="1200" dirty="0"/>
          </a:p>
        </p:txBody>
      </p:sp>
      <p:sp>
        <p:nvSpPr>
          <p:cNvPr id="15" name="Text 13"/>
          <p:cNvSpPr txBox="1"/>
          <p:nvPr/>
        </p:nvSpPr>
        <p:spPr>
          <a:xfrm>
            <a:off x="6096305" y="1638605"/>
            <a:ext cx="1362456" cy="277063"/>
          </a:xfrm>
          <a:prstGeom prst="rect">
            <a:avLst/>
          </a:prstGeom>
          <a:noFill/>
          <a:ln/>
        </p:spPr>
        <p:txBody>
          <a:bodyPr wrap="square" lIns="0" tIns="0" rIns="0" bIns="0" rtlCol="0" anchor="ctr"/>
          <a:lstStyle/>
          <a:p>
            <a:pPr algn="l" indent="0" marL="0">
              <a:buNone/>
            </a:pPr>
            <a:r>
              <a:rPr lang="en-US" sz="1500" b="1" dirty="0">
                <a:solidFill>
                  <a:srgbClr val="374151"/>
                </a:solidFill>
                <a:latin typeface="Noto Sans KR" pitchFamily="34" charset="0"/>
                <a:ea typeface="Noto Sans KR" pitchFamily="34" charset="-122"/>
                <a:cs typeface="Noto Sans KR" pitchFamily="34" charset="-120"/>
              </a:rPr>
              <a:t>Future Vision</a:t>
            </a:r>
            <a:endParaRPr lang="en-US" sz="1500" dirty="0"/>
          </a:p>
        </p:txBody>
      </p:sp>
      <p:sp>
        <p:nvSpPr>
          <p:cNvPr id="16" name="Shape 14"/>
          <p:cNvSpPr/>
          <p:nvPr/>
        </p:nvSpPr>
        <p:spPr>
          <a:xfrm>
            <a:off x="6096305" y="2066544"/>
            <a:ext cx="5181905" cy="1067105"/>
          </a:xfrm>
          <a:prstGeom prst="rect">
            <a:avLst/>
          </a:prstGeom>
          <a:solidFill>
            <a:srgbClr val="F8FAFC"/>
          </a:solidFill>
          <a:ln/>
        </p:spPr>
      </p:sp>
      <p:sp>
        <p:nvSpPr>
          <p:cNvPr id="17" name="Shape 15"/>
          <p:cNvSpPr/>
          <p:nvPr/>
        </p:nvSpPr>
        <p:spPr>
          <a:xfrm>
            <a:off x="6096305" y="2066544"/>
            <a:ext cx="38405" cy="1067105"/>
          </a:xfrm>
          <a:prstGeom prst="rect">
            <a:avLst/>
          </a:prstGeom>
          <a:solidFill>
            <a:srgbClr val="0A325C"/>
          </a:solidFill>
          <a:ln/>
        </p:spPr>
      </p:sp>
      <p:sp>
        <p:nvSpPr>
          <p:cNvPr id="18" name="Text 16"/>
          <p:cNvSpPr txBox="1"/>
          <p:nvPr/>
        </p:nvSpPr>
        <p:spPr>
          <a:xfrm>
            <a:off x="6286500" y="2219249"/>
            <a:ext cx="1877263"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Tokenization Revolution</a:t>
            </a:r>
            <a:endParaRPr lang="en-US" sz="1200" dirty="0"/>
          </a:p>
        </p:txBody>
      </p:sp>
      <p:sp>
        <p:nvSpPr>
          <p:cNvPr id="19" name="Text 17"/>
          <p:cNvSpPr txBox="1"/>
          <p:nvPr/>
        </p:nvSpPr>
        <p:spPr>
          <a:xfrm>
            <a:off x="6286500" y="2523744"/>
            <a:ext cx="4829861"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Leading the transformation of traditional assets into digital tokens, enhancing liquidity and accessibility across global markets</a:t>
            </a:r>
            <a:endParaRPr lang="en-US" sz="1200" dirty="0"/>
          </a:p>
        </p:txBody>
      </p:sp>
      <p:sp>
        <p:nvSpPr>
          <p:cNvPr id="20" name="Shape 18"/>
          <p:cNvSpPr/>
          <p:nvPr/>
        </p:nvSpPr>
        <p:spPr>
          <a:xfrm>
            <a:off x="6096305" y="3362249"/>
            <a:ext cx="5181905" cy="1067105"/>
          </a:xfrm>
          <a:prstGeom prst="rect">
            <a:avLst/>
          </a:prstGeom>
          <a:solidFill>
            <a:srgbClr val="F8FAFC"/>
          </a:solidFill>
          <a:ln/>
        </p:spPr>
      </p:sp>
      <p:sp>
        <p:nvSpPr>
          <p:cNvPr id="21" name="Shape 19"/>
          <p:cNvSpPr/>
          <p:nvPr/>
        </p:nvSpPr>
        <p:spPr>
          <a:xfrm>
            <a:off x="6096305" y="3362249"/>
            <a:ext cx="38405" cy="1067105"/>
          </a:xfrm>
          <a:prstGeom prst="rect">
            <a:avLst/>
          </a:prstGeom>
          <a:solidFill>
            <a:srgbClr val="0A325C"/>
          </a:solidFill>
          <a:ln/>
        </p:spPr>
      </p:sp>
      <p:sp>
        <p:nvSpPr>
          <p:cNvPr id="22" name="Text 20"/>
          <p:cNvSpPr txBox="1"/>
          <p:nvPr/>
        </p:nvSpPr>
        <p:spPr>
          <a:xfrm>
            <a:off x="6286500" y="3514954"/>
            <a:ext cx="1485900"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Financial Inclusion</a:t>
            </a:r>
            <a:endParaRPr lang="en-US" sz="1200" dirty="0"/>
          </a:p>
        </p:txBody>
      </p:sp>
      <p:sp>
        <p:nvSpPr>
          <p:cNvPr id="23" name="Text 21"/>
          <p:cNvSpPr txBox="1"/>
          <p:nvPr/>
        </p:nvSpPr>
        <p:spPr>
          <a:xfrm>
            <a:off x="6286500" y="3819449"/>
            <a:ext cx="4800600" cy="4572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Expanding access to investment opportunities through blockchain technology, particularly in emerging economies</a:t>
            </a:r>
            <a:endParaRPr lang="en-US" sz="1200" dirty="0"/>
          </a:p>
        </p:txBody>
      </p:sp>
      <p:sp>
        <p:nvSpPr>
          <p:cNvPr id="24" name="Shape 22"/>
          <p:cNvSpPr/>
          <p:nvPr/>
        </p:nvSpPr>
        <p:spPr>
          <a:xfrm>
            <a:off x="6096305" y="4657954"/>
            <a:ext cx="5181905" cy="1295705"/>
          </a:xfrm>
          <a:prstGeom prst="rect">
            <a:avLst/>
          </a:prstGeom>
          <a:solidFill>
            <a:srgbClr val="F8FAFC"/>
          </a:solidFill>
          <a:ln/>
        </p:spPr>
      </p:sp>
      <p:sp>
        <p:nvSpPr>
          <p:cNvPr id="25" name="Shape 23"/>
          <p:cNvSpPr/>
          <p:nvPr/>
        </p:nvSpPr>
        <p:spPr>
          <a:xfrm>
            <a:off x="6096305" y="4657954"/>
            <a:ext cx="38405" cy="1295705"/>
          </a:xfrm>
          <a:prstGeom prst="rect">
            <a:avLst/>
          </a:prstGeom>
          <a:solidFill>
            <a:srgbClr val="0A325C"/>
          </a:solidFill>
          <a:ln/>
        </p:spPr>
      </p:sp>
      <p:sp>
        <p:nvSpPr>
          <p:cNvPr id="26" name="Text 24"/>
          <p:cNvSpPr txBox="1"/>
          <p:nvPr/>
        </p:nvSpPr>
        <p:spPr>
          <a:xfrm>
            <a:off x="6286500" y="4809744"/>
            <a:ext cx="1305763" cy="228600"/>
          </a:xfrm>
          <a:prstGeom prst="rect">
            <a:avLst/>
          </a:prstGeom>
          <a:noFill/>
          <a:ln/>
        </p:spPr>
        <p:txBody>
          <a:bodyPr wrap="square" lIns="0" tIns="0" rIns="0" bIns="0" rtlCol="0" anchor="ctr"/>
          <a:lstStyle/>
          <a:p>
            <a:pPr algn="l" indent="0" marL="0">
              <a:buNone/>
            </a:pPr>
            <a:r>
              <a:rPr lang="en-US" sz="1200" dirty="0">
                <a:solidFill>
                  <a:srgbClr val="1F2937"/>
                </a:solidFill>
                <a:latin typeface="Noto Sans KR" pitchFamily="34" charset="0"/>
                <a:ea typeface="Noto Sans KR" pitchFamily="34" charset="-122"/>
                <a:cs typeface="Noto Sans KR" pitchFamily="34" charset="-120"/>
              </a:rPr>
              <a:t>Strategic Impact</a:t>
            </a:r>
            <a:endParaRPr lang="en-US" sz="1200" dirty="0"/>
          </a:p>
        </p:txBody>
      </p:sp>
      <p:sp>
        <p:nvSpPr>
          <p:cNvPr id="27" name="Text 25"/>
          <p:cNvSpPr txBox="1"/>
          <p:nvPr/>
        </p:nvSpPr>
        <p:spPr>
          <a:xfrm>
            <a:off x="6286500" y="5115154"/>
            <a:ext cx="4543654" cy="685800"/>
          </a:xfrm>
          <a:prstGeom prst="rect">
            <a:avLst/>
          </a:prstGeom>
          <a:noFill/>
          <a:ln/>
        </p:spPr>
        <p:txBody>
          <a:bodyPr wrap="square" lIns="0" tIns="0" rIns="0" bIns="0" rtlCol="0" anchor="ctr"/>
          <a:lstStyle/>
          <a:p>
            <a:pPr algn="l" indent="0" marL="0">
              <a:buNone/>
            </a:pPr>
            <a:r>
              <a:rPr lang="en-US" sz="1200" dirty="0">
                <a:solidFill>
                  <a:srgbClr val="4B5563"/>
                </a:solidFill>
                <a:latin typeface="Noto Sans KR" pitchFamily="34" charset="0"/>
                <a:ea typeface="Noto Sans KR" pitchFamily="34" charset="-122"/>
                <a:cs typeface="Noto Sans KR" pitchFamily="34" charset="-120"/>
              </a:rPr>
              <a:t>Positioning at the intersection of traditional finance and digital innovation to drive meaningful capital allocation for global challenges</a:t>
            </a:r>
            <a:endParaRPr lang="en-US" sz="1200" dirty="0"/>
          </a:p>
        </p:txBody>
      </p:sp>
      <p:sp>
        <p:nvSpPr>
          <p:cNvPr id="28" name="Text 26"/>
          <p:cNvSpPr txBox="1"/>
          <p:nvPr/>
        </p:nvSpPr>
        <p:spPr>
          <a:xfrm>
            <a:off x="6342278" y="6181344"/>
            <a:ext cx="4905756" cy="457200"/>
          </a:xfrm>
          <a:prstGeom prst="rect">
            <a:avLst/>
          </a:prstGeom>
          <a:noFill/>
          <a:ln/>
        </p:spPr>
        <p:txBody>
          <a:bodyPr wrap="square" lIns="0" tIns="0" rIns="0" bIns="0" rtlCol="0" anchor="ctr"/>
          <a:lstStyle/>
          <a:p>
            <a:pPr algn="r" indent="0" marL="0">
              <a:buNone/>
            </a:pPr>
            <a:r>
              <a:rPr lang="en-US" sz="1200" i="1" dirty="0">
                <a:solidFill>
                  <a:srgbClr val="374151"/>
                </a:solidFill>
                <a:latin typeface="Noto Sans KR" pitchFamily="34" charset="0"/>
                <a:ea typeface="Noto Sans KR" pitchFamily="34" charset="-122"/>
                <a:cs typeface="Noto Sans KR" pitchFamily="34" charset="-120"/>
              </a:rPr>
              <a:t>"The future of finance lies at the intersection of traditional expertise and technological innovation."</a:t>
            </a:r>
            <a:endParaRPr lang="en-US" sz="1200" dirty="0"/>
          </a:p>
        </p:txBody>
      </p:sp>
      <p:sp>
        <p:nvSpPr>
          <p:cNvPr id="29" name="Text 27"/>
          <p:cNvSpPr txBox="1"/>
          <p:nvPr/>
        </p:nvSpPr>
        <p:spPr>
          <a:xfrm>
            <a:off x="11586362" y="6829654"/>
            <a:ext cx="253289" cy="191110"/>
          </a:xfrm>
          <a:prstGeom prst="rect">
            <a:avLst/>
          </a:prstGeom>
          <a:noFill/>
          <a:ln/>
        </p:spPr>
        <p:txBody>
          <a:bodyPr wrap="square" lIns="0" tIns="0" rIns="0" bIns="0" rtlCol="0" anchor="ctr"/>
          <a:lstStyle/>
          <a:p>
            <a:pPr algn="l" indent="0" marL="0">
              <a:buNone/>
            </a:pPr>
            <a:r>
              <a:rPr lang="en-US" sz="1000" dirty="0">
                <a:solidFill>
                  <a:srgbClr val="9CA3AF"/>
                </a:solidFill>
                <a:latin typeface="Noto Sans KR" pitchFamily="34" charset="0"/>
                <a:ea typeface="Noto Sans KR" pitchFamily="34" charset="-122"/>
                <a:cs typeface="Noto Sans KR" pitchFamily="34" charset="-120"/>
              </a:rPr>
              <a:t>12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Visual Extract to PPTX Converter</cp:lastModifiedBy>
  <cp:revision>1</cp:revision>
  <dcterms:created xsi:type="dcterms:W3CDTF">2025-09-30T01:33:20Z</dcterms:created>
  <dcterms:modified xsi:type="dcterms:W3CDTF">2025-09-30T01:33:20Z</dcterms:modified>
</cp:coreProperties>
</file>