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1"/>
    <p:sldId id="260" r:id="rId12"/>
    <p:sldId id="261" r:id="rId13"/>
    <p:sldId id="262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route: /</a:t>
            </a:r>
          </a:p>
          <a:p>
            <a:r>
              <a:t>components:</a:t>
            </a:r>
          </a:p>
          <a:p>
            <a:r>
              <a:t>  - name: StatsCards</a:t>
            </a:r>
          </a:p>
          <a:p>
            <a:r>
              <a:t>    props: [stats]</a:t>
            </a:r>
          </a:p>
          <a:p>
            <a:r>
              <a:t>    states: [loading, empty, data]</a:t>
            </a:r>
          </a:p>
          <a:p>
            <a:r>
              <a:t>  - name: CategoryChart</a:t>
            </a:r>
          </a:p>
          <a:p>
            <a:r>
              <a:t>    props: [categoryData]</a:t>
            </a:r>
          </a:p>
          <a:p>
            <a:r>
              <a:t>    states: [loading, empty, data]</a:t>
            </a:r>
          </a:p>
          <a:p>
            <a:r>
              <a:t>  - name: PriorityChart</a:t>
            </a:r>
          </a:p>
          <a:p>
            <a:r>
              <a:t>    props: [priorityData]</a:t>
            </a:r>
          </a:p>
          <a:p>
            <a:r>
              <a:t>    states: [loading, empty, data]</a:t>
            </a:r>
          </a:p>
          <a:p>
            <a:r>
              <a:t>  - name: UpcomingDeadlines</a:t>
            </a:r>
          </a:p>
          <a:p>
            <a:r>
              <a:t>    props: [deadlines, onItemClick]</a:t>
            </a:r>
          </a:p>
          <a:p>
            <a:r>
              <a:t>    states: [loading, empty, data]</a:t>
            </a:r>
          </a:p>
          <a:p>
            <a:r>
              <a:t>  - name: Sidebar</a:t>
            </a:r>
          </a:p>
          <a:p>
            <a:r>
              <a:t>    props: [categories, tags, activePath]</a:t>
            </a:r>
          </a:p>
          <a:p>
            <a:r>
              <a:t>    states: [default]</a:t>
            </a:r>
          </a:p>
          <a:p>
            <a:r>
              <a:t>interactions:</a:t>
            </a:r>
          </a:p>
          <a:p>
            <a:r>
              <a:t>  - trigger: 마감 임박 항목 클릭</a:t>
            </a:r>
          </a:p>
          <a:p>
            <a:r>
              <a:t>    action: router.push(/todos/{id})</a:t>
            </a:r>
          </a:p>
          <a:p>
            <a:r>
              <a:t>    result: 해당 할일 상세 페이지로 이동</a:t>
            </a:r>
          </a:p>
          <a:p>
            <a:r>
              <a:t>  - trigger: 사이드바 카테고리 클릭</a:t>
            </a:r>
          </a:p>
          <a:p>
            <a:r>
              <a:t>    action: router.push(/todos?category_id={id})</a:t>
            </a:r>
          </a:p>
          <a:p>
            <a:r>
              <a:t>    result: 해당 카테고리의 할일 목록으로 이동</a:t>
            </a:r>
          </a:p>
          <a:p>
            <a:r>
              <a:t>  - trigger: 사이드바 태그 클릭</a:t>
            </a:r>
          </a:p>
          <a:p>
            <a:r>
              <a:t>    action: router.push(/todos?tag={name})</a:t>
            </a:r>
          </a:p>
          <a:p>
            <a:r>
              <a:t>    result: 해당 태그의 할일 목록으로 이동</a:t>
            </a:r>
          </a:p>
          <a:p>
            <a:r>
              <a:t>breakpoints: [sm, md, lg]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route: /todos</a:t>
            </a:r>
          </a:p>
          <a:p>
            <a:r>
              <a:t>components:</a:t>
            </a:r>
          </a:p>
          <a:p>
            <a:r>
              <a:t>  - name: TodoFilter</a:t>
            </a:r>
          </a:p>
          <a:p>
            <a:r>
              <a:t>    props: [filters, onFilterChange]</a:t>
            </a:r>
          </a:p>
          <a:p>
            <a:r>
              <a:t>    states: [default, applied]</a:t>
            </a:r>
          </a:p>
          <a:p>
            <a:r>
              <a:t>  - name: TodoList</a:t>
            </a:r>
          </a:p>
          <a:p>
            <a:r>
              <a:t>    props: [todos, selectedIds, onToggle, onSelect, onEdit, onDelete]</a:t>
            </a:r>
          </a:p>
          <a:p>
            <a:r>
              <a:t>    states: [loading, empty, error, data]</a:t>
            </a:r>
          </a:p>
          <a:p>
            <a:r>
              <a:t>  - name: TodoCard</a:t>
            </a:r>
          </a:p>
          <a:p>
            <a:r>
              <a:t>    props: [todo, isSelected, onToggle, onSelect, onEdit, onDelete]</a:t>
            </a:r>
          </a:p>
          <a:p>
            <a:r>
              <a:t>    states: [default, completed, overdue]</a:t>
            </a:r>
          </a:p>
          <a:p>
            <a:r>
              <a:t>  - name: BatchActions</a:t>
            </a:r>
          </a:p>
          <a:p>
            <a:r>
              <a:t>    props: [selectedIds, categories, onBatchComplete, onBatchDelete, onBatchMove]</a:t>
            </a:r>
          </a:p>
          <a:p>
            <a:r>
              <a:t>    states: [hidden, visible]</a:t>
            </a:r>
          </a:p>
          <a:p>
            <a:r>
              <a:t>  - name: TodoForm</a:t>
            </a:r>
          </a:p>
          <a:p>
            <a:r>
              <a:t>    props: [mode, todo, categories, tags, onSubmit, onClose]</a:t>
            </a:r>
          </a:p>
          <a:p>
            <a:r>
              <a:t>    states: [create, edit]</a:t>
            </a:r>
          </a:p>
          <a:p>
            <a:r>
              <a:t>  - name: Pagination</a:t>
            </a:r>
          </a:p>
          <a:p>
            <a:r>
              <a:t>    props: [currentPage, totalPages, onPageChange]</a:t>
            </a:r>
          </a:p>
          <a:p>
            <a:r>
              <a:t>    states: [default]</a:t>
            </a:r>
          </a:p>
          <a:p>
            <a:r>
              <a:t>interactions:</a:t>
            </a:r>
          </a:p>
          <a:p>
            <a:r>
              <a:t>  - trigger: "+ 새 할일" 버튼 클릭</a:t>
            </a:r>
          </a:p>
          <a:p>
            <a:r>
              <a:t>    action: openTodoForm(mode='create')</a:t>
            </a:r>
          </a:p>
          <a:p>
            <a:r>
              <a:t>    result: 할일 생성 모달 열림</a:t>
            </a:r>
          </a:p>
          <a:p>
            <a:r>
              <a:t>  - trigger: 체크박스 클릭</a:t>
            </a:r>
          </a:p>
          <a:p>
            <a:r>
              <a:t>    action: toggleTodo(id)</a:t>
            </a:r>
          </a:p>
          <a:p>
            <a:r>
              <a:t>    result: 완료 상태 토글</a:t>
            </a:r>
          </a:p>
          <a:p>
            <a:r>
              <a:t>  - trigger: 행 선택 체크박스</a:t>
            </a:r>
          </a:p>
          <a:p>
            <a:r>
              <a:t>    action: toggleSelect(id)</a:t>
            </a:r>
          </a:p>
          <a:p>
            <a:r>
              <a:t>    result: 일괄 작업 대상에 추가/제거</a:t>
            </a:r>
          </a:p>
          <a:p>
            <a:r>
              <a:t>  - trigger: 필터 변경</a:t>
            </a:r>
          </a:p>
          <a:p>
            <a:r>
              <a:t>    action: applyFilter(filters)</a:t>
            </a:r>
          </a:p>
          <a:p>
            <a:r>
              <a:t>    result: 목록 재조회</a:t>
            </a:r>
          </a:p>
          <a:p>
            <a:r>
              <a:t>  - trigger: "일괄 완료" 클릭</a:t>
            </a:r>
          </a:p>
          <a:p>
            <a:r>
              <a:t>    action: batchComplete(selectedIds)</a:t>
            </a:r>
          </a:p>
          <a:p>
            <a:r>
              <a:t>    result: 선택된 할일 일괄 완료</a:t>
            </a:r>
          </a:p>
          <a:p>
            <a:r>
              <a:t>  - trigger: "일괄 삭제" 클릭</a:t>
            </a:r>
          </a:p>
          <a:p>
            <a:r>
              <a:t>    action: batchDelete(selectedIds)</a:t>
            </a:r>
          </a:p>
          <a:p>
            <a:r>
              <a:t>    result: 확인 후 일괄 삭제</a:t>
            </a:r>
          </a:p>
          <a:p>
            <a:r>
              <a:t>  - trigger: "카테고리 변경" 클릭</a:t>
            </a:r>
          </a:p>
          <a:p>
            <a:r>
              <a:t>    action: batchMoveCategory(selectedIds, categoryId)</a:t>
            </a:r>
          </a:p>
          <a:p>
            <a:r>
              <a:t>    result: 카테고리 선택 후 변경</a:t>
            </a:r>
          </a:p>
          <a:p>
            <a:r>
              <a:t>  - trigger: 태그 뱃지 클릭</a:t>
            </a:r>
          </a:p>
          <a:p>
            <a:r>
              <a:t>    action: applyFilter({tag: tagName})</a:t>
            </a:r>
          </a:p>
          <a:p>
            <a:r>
              <a:t>    result: 해당 태그로 필터링</a:t>
            </a:r>
          </a:p>
          <a:p>
            <a:r>
              <a:t>breakpoints: [sm, md, lg]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route: /todos/[id]</a:t>
            </a:r>
          </a:p>
          <a:p>
            <a:r>
              <a:t>components:</a:t>
            </a:r>
          </a:p>
          <a:p>
            <a:r>
              <a:t>  - name: TodoDetailForm</a:t>
            </a:r>
          </a:p>
          <a:p>
            <a:r>
              <a:t>    props: [todo, categories, tags, onSave, onCancel, onDelete]</a:t>
            </a:r>
          </a:p>
          <a:p>
            <a:r>
              <a:t>    states: [loading, view, edit, saving]</a:t>
            </a:r>
          </a:p>
          <a:p>
            <a:r>
              <a:t>  - name: CategorySelect</a:t>
            </a:r>
          </a:p>
          <a:p>
            <a:r>
              <a:t>    props: [categories, selectedId, onChange]</a:t>
            </a:r>
          </a:p>
          <a:p>
            <a:r>
              <a:t>    states: [default]</a:t>
            </a:r>
          </a:p>
          <a:p>
            <a:r>
              <a:t>  - name: PrioritySelect</a:t>
            </a:r>
          </a:p>
          <a:p>
            <a:r>
              <a:t>    props: [selectedPriority, onChange]</a:t>
            </a:r>
          </a:p>
          <a:p>
            <a:r>
              <a:t>    states: [default]</a:t>
            </a:r>
          </a:p>
          <a:p>
            <a:r>
              <a:t>  - name: DatePicker</a:t>
            </a:r>
          </a:p>
          <a:p>
            <a:r>
              <a:t>    props: [selectedDate, onChange]</a:t>
            </a:r>
          </a:p>
          <a:p>
            <a:r>
              <a:t>    states: [default, open]</a:t>
            </a:r>
          </a:p>
          <a:p>
            <a:r>
              <a:t>  - name: TagInput</a:t>
            </a:r>
          </a:p>
          <a:p>
            <a:r>
              <a:t>    props: [tags, suggestions, onAdd, onRemove]</a:t>
            </a:r>
          </a:p>
          <a:p>
            <a:r>
              <a:t>    states: [default, suggesting]</a:t>
            </a:r>
          </a:p>
          <a:p>
            <a:r>
              <a:t>interactions:</a:t>
            </a:r>
          </a:p>
          <a:p>
            <a:r>
              <a:t>  - trigger: "저장" 버튼 클릭</a:t>
            </a:r>
          </a:p>
          <a:p>
            <a:r>
              <a:t>    action: updateTodo(id, formData)</a:t>
            </a:r>
          </a:p>
          <a:p>
            <a:r>
              <a:t>    result: 할일 업데이트 후 성공 토스트</a:t>
            </a:r>
          </a:p>
          <a:p>
            <a:r>
              <a:t>  - trigger: "취소" 버튼 클릭</a:t>
            </a:r>
          </a:p>
          <a:p>
            <a:r>
              <a:t>    action: router.back()</a:t>
            </a:r>
          </a:p>
          <a:p>
            <a:r>
              <a:t>    result: 이전 페이지로 이동</a:t>
            </a:r>
          </a:p>
          <a:p>
            <a:r>
              <a:t>  - trigger: 태그 입력 키워드 타이핑</a:t>
            </a:r>
          </a:p>
          <a:p>
            <a:r>
              <a:t>    action: fetchTagSuggestions(keyword)</a:t>
            </a:r>
          </a:p>
          <a:p>
            <a:r>
              <a:t>    result: 자동완성 드롭다운 표시</a:t>
            </a:r>
          </a:p>
          <a:p>
            <a:r>
              <a:t>  - trigger: 태그 뱃지 × 클릭</a:t>
            </a:r>
          </a:p>
          <a:p>
            <a:r>
              <a:t>    action: removeTag(tagName)</a:t>
            </a:r>
          </a:p>
          <a:p>
            <a:r>
              <a:t>    result: 태그 제거</a:t>
            </a:r>
          </a:p>
          <a:p>
            <a:r>
              <a:t>  - trigger: 달력 아이콘 클릭</a:t>
            </a:r>
          </a:p>
          <a:p>
            <a:r>
              <a:t>    action: openDatePicker()</a:t>
            </a:r>
          </a:p>
          <a:p>
            <a:r>
              <a:t>    result: 달력 팝업 표시</a:t>
            </a:r>
          </a:p>
          <a:p>
            <a:r>
              <a:t>breakpoints: [sm, md, lg]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route: /categories</a:t>
            </a:r>
          </a:p>
          <a:p>
            <a:r>
              <a:t>components:</a:t>
            </a:r>
          </a:p>
          <a:p>
            <a:r>
              <a:t>  - name: CategoryList</a:t>
            </a:r>
          </a:p>
          <a:p>
            <a:r>
              <a:t>    props: [categories, onEdit, onDelete]</a:t>
            </a:r>
          </a:p>
          <a:p>
            <a:r>
              <a:t>    states: [loading, empty, data]</a:t>
            </a:r>
          </a:p>
          <a:p>
            <a:r>
              <a:t>  - name: CategoryItem</a:t>
            </a:r>
          </a:p>
          <a:p>
            <a:r>
              <a:t>    props: [category, onEdit, onDelete]</a:t>
            </a:r>
          </a:p>
          <a:p>
            <a:r>
              <a:t>    states: [default, editing]</a:t>
            </a:r>
          </a:p>
          <a:p>
            <a:r>
              <a:t>  - name: CategoryForm</a:t>
            </a:r>
          </a:p>
          <a:p>
            <a:r>
              <a:t>    props: [mode, category, onSubmit, onCancel]</a:t>
            </a:r>
          </a:p>
          <a:p>
            <a:r>
              <a:t>    states: [create, edit]</a:t>
            </a:r>
          </a:p>
          <a:p>
            <a:r>
              <a:t>  - name: ColorPicker</a:t>
            </a:r>
          </a:p>
          <a:p>
            <a:r>
              <a:t>    props: [selectedColor, onChange]</a:t>
            </a:r>
          </a:p>
          <a:p>
            <a:r>
              <a:t>    states: [default, open]</a:t>
            </a:r>
          </a:p>
          <a:p>
            <a:r>
              <a:t>interactions:</a:t>
            </a:r>
          </a:p>
          <a:p>
            <a:r>
              <a:t>  - trigger: "+ 새 카테고리" 버튼 클릭</a:t>
            </a:r>
          </a:p>
          <a:p>
            <a:r>
              <a:t>    action: showCategoryForm(mode='create')</a:t>
            </a:r>
          </a:p>
          <a:p>
            <a:r>
              <a:t>    result: 인라인 생성 폼 표시</a:t>
            </a:r>
          </a:p>
          <a:p>
            <a:r>
              <a:t>  - trigger: "추가" 버튼 클릭</a:t>
            </a:r>
          </a:p>
          <a:p>
            <a:r>
              <a:t>    action: createCategory({name, color})</a:t>
            </a:r>
          </a:p>
          <a:p>
            <a:r>
              <a:t>    result: 카테고리 생성 후 목록 갱신</a:t>
            </a:r>
          </a:p>
          <a:p>
            <a:r>
              <a:t>  - trigger: "수정" 클릭</a:t>
            </a:r>
          </a:p>
          <a:p>
            <a:r>
              <a:t>    action: showCategoryForm(mode='edit', category)</a:t>
            </a:r>
          </a:p>
          <a:p>
            <a:r>
              <a:t>    result: 해당 행이 수정 폼으로 전환</a:t>
            </a:r>
          </a:p>
          <a:p>
            <a:r>
              <a:t>  - trigger: "삭제" 클릭</a:t>
            </a:r>
          </a:p>
          <a:p>
            <a:r>
              <a:t>    action: deleteCategory(id)</a:t>
            </a:r>
          </a:p>
          <a:p>
            <a:r>
              <a:t>    result: 확인 다이얼로그 후 삭제</a:t>
            </a:r>
          </a:p>
          <a:p>
            <a:r>
              <a:t>  - trigger: 색상 변경 클릭</a:t>
            </a:r>
          </a:p>
          <a:p>
            <a:r>
              <a:t>    action: openColorPicker(category)</a:t>
            </a:r>
          </a:p>
          <a:p>
            <a:r>
              <a:t>    result: 색상 선택기 팝업</a:t>
            </a:r>
          </a:p>
          <a:p>
            <a:r>
              <a:t>breakpoints: [sm, md, lg]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route: /search</a:t>
            </a:r>
          </a:p>
          <a:p>
            <a:r>
              <a:t>components:</a:t>
            </a:r>
          </a:p>
          <a:p>
            <a:r>
              <a:t>  - name: SearchBar</a:t>
            </a:r>
          </a:p>
          <a:p>
            <a:r>
              <a:t>    props: [query, onSearch, onClear]</a:t>
            </a:r>
          </a:p>
          <a:p>
            <a:r>
              <a:t>    states: [default, active, has_query]</a:t>
            </a:r>
          </a:p>
          <a:p>
            <a:r>
              <a:t>  - name: SearchResults</a:t>
            </a:r>
          </a:p>
          <a:p>
            <a:r>
              <a:t>    props: [results, query, total, onItemClick]</a:t>
            </a:r>
          </a:p>
          <a:p>
            <a:r>
              <a:t>    states: [loading, empty, data]</a:t>
            </a:r>
          </a:p>
          <a:p>
            <a:r>
              <a:t>  - name: SearchResultItem</a:t>
            </a:r>
          </a:p>
          <a:p>
            <a:r>
              <a:t>    props: [result, query, onClick]</a:t>
            </a:r>
          </a:p>
          <a:p>
            <a:r>
              <a:t>    states: [default]</a:t>
            </a:r>
          </a:p>
          <a:p>
            <a:r>
              <a:t>  - name: Pagination</a:t>
            </a:r>
          </a:p>
          <a:p>
            <a:r>
              <a:t>    props: [currentPage, totalPages, onPageChange]</a:t>
            </a:r>
          </a:p>
          <a:p>
            <a:r>
              <a:t>    states: [default]</a:t>
            </a:r>
          </a:p>
          <a:p>
            <a:r>
              <a:t>interactions:</a:t>
            </a:r>
          </a:p>
          <a:p>
            <a:r>
              <a:t>  - trigger: 검색바에 키워드 입력 후 Enter</a:t>
            </a:r>
          </a:p>
          <a:p>
            <a:r>
              <a:t>    action: search(query)</a:t>
            </a:r>
          </a:p>
          <a:p>
            <a:r>
              <a:t>    result: 검색 API 호출 후 결과 표시</a:t>
            </a:r>
          </a:p>
          <a:p>
            <a:r>
              <a:t>  - trigger: 검색바 × 버튼 클릭</a:t>
            </a:r>
          </a:p>
          <a:p>
            <a:r>
              <a:t>    action: clearSearch()</a:t>
            </a:r>
          </a:p>
          <a:p>
            <a:r>
              <a:t>    result: 검색어 클리어, 이전 페이지로 이동</a:t>
            </a:r>
          </a:p>
          <a:p>
            <a:r>
              <a:t>  - trigger: 검색 결과 항목 클릭</a:t>
            </a:r>
          </a:p>
          <a:p>
            <a:r>
              <a:t>    action: router.push(/todos/{id})</a:t>
            </a:r>
          </a:p>
          <a:p>
            <a:r>
              <a:t>    result: 해당 할일 상세 페이지로 이동</a:t>
            </a:r>
          </a:p>
          <a:p>
            <a:r>
              <a:t>  - trigger: 페이지 번호 클릭</a:t>
            </a:r>
          </a:p>
          <a:p>
            <a:r>
              <a:t>    action: search(query, page)</a:t>
            </a:r>
          </a:p>
          <a:p>
            <a:r>
              <a:t>    result: 해당 페이지의 검색 결과</a:t>
            </a:r>
          </a:p>
          <a:p>
            <a:r>
              <a:t>breakpoints: [sm, md, lg]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9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828800" y="1645920"/>
            <a:ext cx="85039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todos2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743200"/>
            <a:ext cx="85039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0">
                <a:solidFill>
                  <a:srgbClr val="6B7280"/>
                </a:solidFill>
              </a:defRPr>
            </a:pPr>
            <a:r>
              <a:t>할일 관리 앱 (기능 확장 버전)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0" y="3657600"/>
            <a:ext cx="3047695" cy="2743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828800" y="411480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B7280"/>
                </a:solidFill>
              </a:defRPr>
            </a:pPr>
            <a:r>
              <a:t>v1.0 | 화면설계서 | 2026-02-10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502920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B7280"/>
                </a:solidFill>
              </a:defRPr>
            </a:pPr>
            <a:r>
              <a:t>FastAPI + Next.js + MongoDB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374151"/>
                </a:solidFill>
              </a:defRPr>
            </a:pPr>
            <a:r>
              <a:t>페이지 목록 (Page Inventory)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822960"/>
            <a:ext cx="11247120" cy="2743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097280"/>
          <a:ext cx="1124712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45720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ID</a:t>
                      </a:r>
                    </a:p>
                  </a:txBody>
                  <a:tcPr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페이지명</a:t>
                      </a:r>
                    </a:p>
                  </a:txBody>
                  <a:tcPr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경로</a:t>
                      </a:r>
                    </a:p>
                  </a:txBody>
                  <a:tcPr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설명</a:t>
                      </a:r>
                    </a:p>
                  </a:txBody>
                  <a:tcPr>
                    <a:solidFill>
                      <a:srgbClr val="37415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P-001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대시보드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메인 페이지. 통계 카드, 차트, 마감 임박 목록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P-002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할일 목록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/todos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할일 CRUD, 필터링, 정렬, 일괄 작업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P-003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할일 상세/편집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/todos/[id]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할일 상세 보기 및 수정 폼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P-004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카테고리 관리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/categories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카테고리 CRUD, 색상 지정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P-005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검색 결과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/search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제목/내용/태그 기반 검색 결과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43891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374151"/>
                </a:solidFill>
              </a:defRPr>
            </a:pPr>
            <a:r>
              <a:t>공통 레이아웃 (Global Layout)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4632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6B7280"/>
                </a:solidFill>
              </a:defRPr>
            </a:pPr>
            <a:r>
              <a:t>모든 페이지: Header(상단 GNB) + Sidebar(좌측 네비게이션) + Main Content(우측 메인)</a:t>
            </a:r>
            <a:br/>
            <a:r>
              <a:t>Header: 로고, 검색바, 알림 영역</a:t>
            </a:r>
            <a:br/>
            <a:r>
              <a:t>Sidebar: 네비게이션 메뉴, 카테고리 목록, 태그 필터</a:t>
            </a:r>
            <a:br/>
            <a:r>
              <a:t>Main: 페이지별 콘텐츠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374151"/>
                </a:solidFill>
              </a:defRPr>
            </a:pPr>
            <a:r>
              <a:t>P-001: 대시보드 (/)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822960"/>
            <a:ext cx="11247120" cy="2743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1097280"/>
            <a:ext cx="11247120" cy="548640"/>
          </a:xfrm>
          <a:prstGeom prst="rect">
            <a:avLst/>
          </a:prstGeom>
          <a:solidFill>
            <a:srgbClr val="1F29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FFFFFF"/>
                </a:solidFill>
              </a:defRPr>
            </a:pPr>
            <a:r>
              <a:t>[로고 todos2]  |  [검색바 _______________]  |  [알림]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737360"/>
            <a:ext cx="2286000" cy="4114800"/>
          </a:xfrm>
          <a:prstGeom prst="rect">
            <a:avLst/>
          </a:prstGeom>
          <a:solidFill>
            <a:srgbClr val="F3F4F6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82880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1">
                <a:solidFill>
                  <a:srgbClr val="3B82F6"/>
                </a:solidFill>
              </a:defRPr>
            </a:pPr>
            <a:r>
              <a:t>● 대시보드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10312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374151"/>
                </a:solidFill>
              </a:defRPr>
            </a:pPr>
            <a:r>
              <a:t>  할일 목록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7744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374151"/>
                </a:solidFill>
              </a:defRPr>
            </a:pPr>
            <a:r>
              <a:t>  카테고리 관리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743200"/>
            <a:ext cx="1920240" cy="18288"/>
          </a:xfrm>
          <a:prstGeom prst="rect">
            <a:avLst/>
          </a:prstGeom>
          <a:solidFill>
            <a:srgbClr val="D1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283464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6B7280"/>
                </a:solidFill>
              </a:defRPr>
            </a:pPr>
            <a:r>
              <a:t>카테고리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3108960"/>
            <a:ext cx="1828800" cy="256032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00" b="0">
                <a:solidFill>
                  <a:srgbClr val="374151"/>
                </a:solidFill>
              </a:defRPr>
            </a:pPr>
            <a:r>
              <a:t>  업무 (12)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3429000"/>
            <a:ext cx="1828800" cy="256032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00" b="0">
                <a:solidFill>
                  <a:srgbClr val="374151"/>
                </a:solidFill>
              </a:defRPr>
            </a:pPr>
            <a:r>
              <a:t>  개인 (8)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3749039"/>
            <a:ext cx="1828800" cy="256032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00" b="0">
                <a:solidFill>
                  <a:srgbClr val="374151"/>
                </a:solidFill>
              </a:defRPr>
            </a:pPr>
            <a:r>
              <a:t>  학습 (5)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4160520"/>
            <a:ext cx="1920240" cy="18288"/>
          </a:xfrm>
          <a:prstGeom prst="rect">
            <a:avLst/>
          </a:prstGeom>
          <a:solidFill>
            <a:srgbClr val="D1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425196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6B7280"/>
                </a:solidFill>
              </a:defRPr>
            </a:pPr>
            <a:r>
              <a:t>인기 태그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4526280"/>
            <a:ext cx="731520" cy="228600"/>
          </a:xfrm>
          <a:prstGeom prst="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3B82F6"/>
                </a:solidFill>
              </a:defRPr>
            </a:pPr>
            <a:r>
              <a:t>#긴급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463040" y="4526280"/>
            <a:ext cx="731520" cy="228600"/>
          </a:xfrm>
          <a:prstGeom prst="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3B82F6"/>
                </a:solidFill>
              </a:defRPr>
            </a:pPr>
            <a:r>
              <a:t>#회의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4800600"/>
            <a:ext cx="914400" cy="228600"/>
          </a:xfrm>
          <a:prstGeom prst="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3B82F6"/>
                </a:solidFill>
              </a:defRPr>
            </a:pPr>
            <a:r>
              <a:t>#프로젝트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834640" y="1737360"/>
            <a:ext cx="8869680" cy="4114800"/>
          </a:xfrm>
          <a:prstGeom prst="rect">
            <a:avLst/>
          </a:prstGeom>
          <a:solidFill>
            <a:srgbClr val="FFFFFF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017520" y="1920240"/>
            <a:ext cx="2011680" cy="77724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374151"/>
                </a:solidFill>
              </a:defRPr>
            </a:pPr>
            <a:r>
              <a:t>전체 할일</a:t>
            </a:r>
            <a:br/>
            <a:r>
              <a:t>50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20640" y="1920240"/>
            <a:ext cx="2011680" cy="77724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22C55E"/>
                </a:solidFill>
              </a:defRPr>
            </a:pPr>
            <a:r>
              <a:t>완료</a:t>
            </a:r>
            <a:br/>
            <a:r>
              <a:t>30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23760" y="1920240"/>
            <a:ext cx="2011680" cy="77724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EF4444"/>
                </a:solidFill>
              </a:defRPr>
            </a:pPr>
            <a:r>
              <a:t>미완료</a:t>
            </a:r>
            <a:br/>
            <a:r>
              <a:t>20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326880" y="1920240"/>
            <a:ext cx="2194560" cy="77724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3B82F6"/>
                </a:solidFill>
              </a:defRPr>
            </a:pPr>
            <a:r>
              <a:t>완료율</a:t>
            </a:r>
            <a:br/>
            <a:r>
              <a:t>60%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017520" y="2880360"/>
            <a:ext cx="4114800" cy="182880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6B7280"/>
                </a:solidFill>
              </a:defRPr>
            </a:pPr>
            <a:r>
              <a:t>[카테고리별 분포 - 도넛 차트]</a:t>
            </a:r>
            <a:br/>
            <a:br/>
            <a:r>
              <a:t>업무 40% | 개인 30%</a:t>
            </a:r>
            <a:br/>
            <a:r>
              <a:t>학습 20% | 기타 10%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315200" y="2880360"/>
            <a:ext cx="4206240" cy="82296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6B7280"/>
                </a:solidFill>
              </a:defRPr>
            </a:pPr>
            <a:r>
              <a:t>[우선순위별 현황 - 막대 차트]</a:t>
            </a:r>
            <a:br/>
            <a:r>
              <a:t>high: 10 | medium: 25 | low: 15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315200" y="3794760"/>
            <a:ext cx="4206240" cy="91440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6B7280"/>
                </a:solidFill>
              </a:defRPr>
            </a:pPr>
            <a:r>
              <a:t>[마감 임박 할일]</a:t>
            </a:r>
            <a:br/>
            <a:r>
              <a:t>1. API 문서 작성 (D-1)</a:t>
            </a:r>
            <a:br/>
            <a:r>
              <a:t>2. 디자인 리뷰 (D-2)</a:t>
            </a:r>
            <a:br/>
            <a:r>
              <a:t>3. 테스트 코드 (D-3)</a:t>
            </a: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457200" y="6035040"/>
          <a:ext cx="1124712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7620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컴포넌트</a:t>
                      </a:r>
                    </a:p>
                  </a:txBody>
                  <a:tcPr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기능</a:t>
                      </a:r>
                    </a:p>
                  </a:txBody>
                  <a:tcPr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상태</a:t>
                      </a:r>
                    </a:p>
                  </a:txBody>
                  <a:tcPr>
                    <a:solidFill>
                      <a:srgbClr val="374151"/>
                    </a:solidFill>
                  </a:tcPr>
                </a:tc>
              </a:tr>
              <a:tr h="7620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StatsCards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전체/완료/미완료/완료율 카드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loading, data, empty</a:t>
                      </a:r>
                    </a:p>
                  </a:txBody>
                  <a:tcPr/>
                </a:tc>
              </a:tr>
              <a:tr h="7620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CategoryChart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카테고리별 도넛 차트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loading, data, empty</a:t>
                      </a:r>
                    </a:p>
                  </a:txBody>
                  <a:tcPr/>
                </a:tc>
              </a:tr>
              <a:tr h="7620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PriorityChart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우선순위별 막대 차트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loading, data, empty</a:t>
                      </a:r>
                    </a:p>
                  </a:txBody>
                  <a:tcPr/>
                </a:tc>
              </a:tr>
              <a:tr h="7620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UpcomingDeadlines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마감 임박 할일 Top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loading, data, empty</a:t>
                      </a:r>
                    </a:p>
                  </a:txBody>
                  <a:tcPr/>
                </a:tc>
              </a:tr>
              <a:tr h="7620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Sidebar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카테고리/태그 네비게이션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default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374151"/>
                </a:solidFill>
              </a:defRPr>
            </a:pPr>
            <a:r>
              <a:t>P-002: 할일 목록 (/todos)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822960"/>
            <a:ext cx="11247120" cy="2743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1097280"/>
            <a:ext cx="11247120" cy="548640"/>
          </a:xfrm>
          <a:prstGeom prst="rect">
            <a:avLst/>
          </a:prstGeom>
          <a:solidFill>
            <a:srgbClr val="1F29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FFFFFF"/>
                </a:solidFill>
              </a:defRPr>
            </a:pPr>
            <a:r>
              <a:t>[로고 todos2]  |  [검색바 _______________]  |  [알림]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737360"/>
            <a:ext cx="2286000" cy="4023360"/>
          </a:xfrm>
          <a:prstGeom prst="rect">
            <a:avLst/>
          </a:prstGeom>
          <a:solidFill>
            <a:srgbClr val="F3F4F6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82880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374151"/>
                </a:solidFill>
              </a:defRPr>
            </a:pPr>
            <a:r>
              <a:t>  대시보드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10312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1">
                <a:solidFill>
                  <a:srgbClr val="3B82F6"/>
                </a:solidFill>
              </a:defRPr>
            </a:pPr>
            <a:r>
              <a:t>● 할일 목록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7744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374151"/>
                </a:solidFill>
              </a:defRPr>
            </a:pPr>
            <a:r>
              <a:t>  카테고리 관리</a:t>
            </a:r>
          </a:p>
        </p:txBody>
      </p:sp>
      <p:sp>
        <p:nvSpPr>
          <p:cNvPr id="9" name="Rectangle 8"/>
          <p:cNvSpPr/>
          <p:nvPr/>
        </p:nvSpPr>
        <p:spPr>
          <a:xfrm>
            <a:off x="2834640" y="1737360"/>
            <a:ext cx="8869680" cy="4023360"/>
          </a:xfrm>
          <a:prstGeom prst="rect">
            <a:avLst/>
          </a:prstGeom>
          <a:solidFill>
            <a:srgbClr val="FFFFFF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926080" y="1828800"/>
            <a:ext cx="8686800" cy="457200"/>
          </a:xfrm>
          <a:prstGeom prst="rect">
            <a:avLst/>
          </a:prstGeom>
          <a:solidFill>
            <a:srgbClr val="F9FAFB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017520" y="1874519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374151"/>
                </a:solidFill>
              </a:defRPr>
            </a:pPr>
            <a:r>
              <a:t>필터: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49039" y="1892807"/>
            <a:ext cx="914400" cy="292608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374151"/>
                </a:solidFill>
              </a:defRPr>
            </a:pPr>
            <a:r>
              <a:t>상태 ▾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54880" y="1892807"/>
            <a:ext cx="1097280" cy="292608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374151"/>
                </a:solidFill>
              </a:defRPr>
            </a:pPr>
            <a:r>
              <a:t>우선순위 ▾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43600" y="1892807"/>
            <a:ext cx="914400" cy="292608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374151"/>
                </a:solidFill>
              </a:defRPr>
            </a:pPr>
            <a:r>
              <a:t>정렬 ▾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241280" y="1892807"/>
            <a:ext cx="1280160" cy="29260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00" b="1">
                <a:solidFill>
                  <a:srgbClr val="FFFFFF"/>
                </a:solidFill>
              </a:defRPr>
            </a:pPr>
            <a:r>
              <a:t>+ 새 할일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26080" y="2331720"/>
            <a:ext cx="8686800" cy="320040"/>
          </a:xfrm>
          <a:prstGeom prst="rect">
            <a:avLst/>
          </a:prstGeom>
          <a:solidFill>
            <a:srgbClr val="DBEAFE"/>
          </a:solidFill>
          <a:ln w="6350">
            <a:solidFill>
              <a:srgbClr val="3B82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017520" y="2359152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3B82F6"/>
                </a:solidFill>
              </a:defRPr>
            </a:pPr>
            <a:r>
              <a:t>3개 선택됨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43600" y="2368296"/>
            <a:ext cx="1005840" cy="24688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일괄 완료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040880" y="2368296"/>
            <a:ext cx="1280160" cy="24688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카테고리 변경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412480" y="2368296"/>
            <a:ext cx="1005840" cy="24688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일괄 삭제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17520" y="2788920"/>
            <a:ext cx="8412480" cy="457200"/>
          </a:xfrm>
          <a:prstGeom prst="rect">
            <a:avLst/>
          </a:prstGeom>
          <a:solidFill>
            <a:srgbClr val="F9FAFB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108960" y="2862072"/>
            <a:ext cx="274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374151"/>
                </a:solidFill>
              </a:defRPr>
            </a:pPr>
            <a:r>
              <a:t>☐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474720" y="2926079"/>
            <a:ext cx="109728" cy="10972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657600" y="2834639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374151"/>
                </a:solidFill>
              </a:defRPr>
            </a:pPr>
            <a:r>
              <a:t>API 문서 작성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58000" y="2880360"/>
            <a:ext cx="640080" cy="2286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374151"/>
                </a:solidFill>
              </a:defRPr>
            </a:pPr>
            <a:r>
              <a:t>업무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589520" y="2880360"/>
            <a:ext cx="731520" cy="228600"/>
          </a:xfrm>
          <a:prstGeom prst="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3B82F6"/>
                </a:solidFill>
              </a:defRPr>
            </a:pPr>
            <a:r>
              <a:t>#긴급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03920" y="28803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EF4444"/>
                </a:solidFill>
              </a:defRPr>
            </a:pPr>
            <a:r>
              <a:t>D-1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01200" y="2880360"/>
            <a:ext cx="1645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280"/>
                </a:solidFill>
              </a:defRPr>
            </a:pPr>
            <a:r>
              <a:t>[수정] [삭제]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017520" y="3291839"/>
            <a:ext cx="8412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108960" y="3364991"/>
            <a:ext cx="274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374151"/>
                </a:solidFill>
              </a:defRPr>
            </a:pPr>
            <a:r>
              <a:t>☑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474720" y="3428999"/>
            <a:ext cx="109728" cy="109728"/>
          </a:xfrm>
          <a:prstGeom prst="rect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657600" y="3337559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374151"/>
                </a:solidFill>
              </a:defRPr>
            </a:pPr>
            <a:r>
              <a:t>회의록 정리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858000" y="3383279"/>
            <a:ext cx="640080" cy="2286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374151"/>
                </a:solidFill>
              </a:defRPr>
            </a:pPr>
            <a:r>
              <a:t>업무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589520" y="3383279"/>
            <a:ext cx="731520" cy="228600"/>
          </a:xfrm>
          <a:prstGeom prst="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3B82F6"/>
                </a:solidFill>
              </a:defRPr>
            </a:pPr>
            <a:r>
              <a:t>#회의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03920" y="3383279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6B7280"/>
                </a:solidFill>
              </a:defRPr>
            </a:pPr>
            <a:r>
              <a:t>D-5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01200" y="3383279"/>
            <a:ext cx="1645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280"/>
                </a:solidFill>
              </a:defRPr>
            </a:pPr>
            <a:r>
              <a:t>[수정] [삭제]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017520" y="3794760"/>
            <a:ext cx="8412480" cy="457200"/>
          </a:xfrm>
          <a:prstGeom prst="rect">
            <a:avLst/>
          </a:prstGeom>
          <a:solidFill>
            <a:srgbClr val="F9FAFB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108960" y="3867912"/>
            <a:ext cx="274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374151"/>
                </a:solidFill>
              </a:defRPr>
            </a:pPr>
            <a:r>
              <a:t>☐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474720" y="3931920"/>
            <a:ext cx="109728" cy="10972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657600" y="384048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374151"/>
                </a:solidFill>
              </a:defRPr>
            </a:pPr>
            <a:r>
              <a:t>Next.js 학습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858000" y="3886200"/>
            <a:ext cx="640080" cy="2286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374151"/>
                </a:solidFill>
              </a:defRPr>
            </a:pPr>
            <a:r>
              <a:t>학습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589520" y="3886200"/>
            <a:ext cx="731520" cy="228600"/>
          </a:xfrm>
          <a:prstGeom prst="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3B82F6"/>
                </a:solidFill>
              </a:defRPr>
            </a:pPr>
            <a:r>
              <a:t>#학습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503920" y="388620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6B7280"/>
                </a:solidFill>
              </a:defRPr>
            </a:pPr>
            <a:r>
              <a:t>D-7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601200" y="3886200"/>
            <a:ext cx="1645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280"/>
                </a:solidFill>
              </a:defRPr>
            </a:pPr>
            <a:r>
              <a:t>[수정] [삭제]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017520" y="4297680"/>
            <a:ext cx="8412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3108960" y="4370832"/>
            <a:ext cx="274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374151"/>
                </a:solidFill>
              </a:defRPr>
            </a:pPr>
            <a:r>
              <a:t>☑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474720" y="4434840"/>
            <a:ext cx="109728" cy="10972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657600" y="434340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374151"/>
                </a:solidFill>
              </a:defRPr>
            </a:pPr>
            <a:r>
              <a:t>장보기 목록 작성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858000" y="4389120"/>
            <a:ext cx="640080" cy="2286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374151"/>
                </a:solidFill>
              </a:defRPr>
            </a:pPr>
            <a:r>
              <a:t>개인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589520" y="4389120"/>
            <a:ext cx="731520" cy="228600"/>
          </a:xfrm>
          <a:prstGeom prst="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3B82F6"/>
                </a:solidFill>
              </a:defRPr>
            </a:pPr>
            <a:r>
              <a:t>#생활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503920" y="43891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6B7280"/>
                </a:solidFill>
              </a:defRPr>
            </a:pPr>
            <a:r>
              <a:t>-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601200" y="4389120"/>
            <a:ext cx="1645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280"/>
                </a:solidFill>
              </a:defRPr>
            </a:pPr>
            <a:r>
              <a:t>[수정] [삭제]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029200" y="493776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6B7280"/>
                </a:solidFill>
              </a:defRPr>
            </a:pPr>
            <a:r>
              <a:t>&lt; 1  2  3  4  5 &gt;</a:t>
            </a:r>
          </a:p>
        </p:txBody>
      </p:sp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457200" y="5394960"/>
          <a:ext cx="1124712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65314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컴포넌트</a:t>
                      </a:r>
                    </a:p>
                  </a:txBody>
                  <a:tcPr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기능</a:t>
                      </a:r>
                    </a:p>
                  </a:txBody>
                  <a:tcPr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상태</a:t>
                      </a:r>
                    </a:p>
                  </a:txBody>
                  <a:tcPr>
                    <a:solidFill>
                      <a:srgbClr val="374151"/>
                    </a:solidFill>
                  </a:tcPr>
                </a:tc>
              </a:tr>
              <a:tr h="65314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TodoFilter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상태/우선순위/정렬 필터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default, applied</a:t>
                      </a:r>
                    </a:p>
                  </a:txBody>
                  <a:tcPr/>
                </a:tc>
              </a:tr>
              <a:tr h="65314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TodoList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할일 카드 리스트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loading, empty, error, data</a:t>
                      </a:r>
                    </a:p>
                  </a:txBody>
                  <a:tcPr/>
                </a:tc>
              </a:tr>
              <a:tr h="65314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TodoCard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개별 할일 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default, completed, overdue</a:t>
                      </a:r>
                    </a:p>
                  </a:txBody>
                  <a:tcPr/>
                </a:tc>
              </a:tr>
              <a:tr h="65314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BatchActions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일괄 작업 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hidden, visible</a:t>
                      </a:r>
                    </a:p>
                  </a:txBody>
                  <a:tcPr/>
                </a:tc>
              </a:tr>
              <a:tr h="65314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TodoForm (Modal)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할일 생성/수정 모달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create, edit</a:t>
                      </a:r>
                    </a:p>
                  </a:txBody>
                  <a:tcPr/>
                </a:tc>
              </a:tr>
              <a:tr h="65316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Pagination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페이지 네비게이션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default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374151"/>
                </a:solidFill>
              </a:defRPr>
            </a:pPr>
            <a:r>
              <a:t>P-003: 할일 상세/편집 (/todos/[id])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822960"/>
            <a:ext cx="11247120" cy="2743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1097280"/>
            <a:ext cx="11247120" cy="548640"/>
          </a:xfrm>
          <a:prstGeom prst="rect">
            <a:avLst/>
          </a:prstGeom>
          <a:solidFill>
            <a:srgbClr val="1F29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FFFFFF"/>
                </a:solidFill>
              </a:defRPr>
            </a:pPr>
            <a:r>
              <a:t>[로고 todos2]  |  [검색바]  |  [알림]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737360"/>
            <a:ext cx="2286000" cy="3931920"/>
          </a:xfrm>
          <a:prstGeom prst="rect">
            <a:avLst/>
          </a:prstGeom>
          <a:solidFill>
            <a:srgbClr val="F3F4F6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6B7280"/>
                </a:solidFill>
              </a:defRPr>
            </a:pPr>
            <a:r>
              <a:t>  (Sidebar)</a:t>
            </a:r>
          </a:p>
        </p:txBody>
      </p:sp>
      <p:sp>
        <p:nvSpPr>
          <p:cNvPr id="6" name="Rectangle 5"/>
          <p:cNvSpPr/>
          <p:nvPr/>
        </p:nvSpPr>
        <p:spPr>
          <a:xfrm>
            <a:off x="2834640" y="1737360"/>
            <a:ext cx="8869680" cy="3931920"/>
          </a:xfrm>
          <a:prstGeom prst="rect">
            <a:avLst/>
          </a:prstGeom>
          <a:solidFill>
            <a:srgbClr val="FFFFFF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017520" y="1828800"/>
            <a:ext cx="5486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6B7280"/>
                </a:solidFill>
              </a:defRPr>
            </a:pPr>
            <a:r>
              <a:t>할일 목록 &gt; API 문서 작성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17520" y="214884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1">
                <a:solidFill>
                  <a:srgbClr val="374151"/>
                </a:solidFill>
              </a:defRPr>
            </a:pPr>
            <a:r>
              <a:t>제목 *</a:t>
            </a:r>
          </a:p>
        </p:txBody>
      </p:sp>
      <p:sp>
        <p:nvSpPr>
          <p:cNvPr id="9" name="Rectangle 8"/>
          <p:cNvSpPr/>
          <p:nvPr/>
        </p:nvSpPr>
        <p:spPr>
          <a:xfrm>
            <a:off x="3017520" y="2377440"/>
            <a:ext cx="8412480" cy="36576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0">
                <a:solidFill>
                  <a:srgbClr val="374151"/>
                </a:solidFill>
              </a:defRPr>
            </a:pPr>
            <a:r>
              <a:t>  API 문서 작성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17520" y="283464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1">
                <a:solidFill>
                  <a:srgbClr val="374151"/>
                </a:solidFill>
              </a:defRPr>
            </a:pPr>
            <a:r>
              <a:t>내용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17520" y="3063240"/>
            <a:ext cx="8412480" cy="64008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374151"/>
                </a:solidFill>
              </a:defRPr>
            </a:pPr>
            <a:r>
              <a:t>  Swagger UI 기반 API 문서를 작성하고</a:t>
            </a:r>
            <a:br/>
            <a:r>
              <a:t>  엔드포인트별 요청/응답 예시를 추가한다.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3794760"/>
            <a:ext cx="10972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1">
                <a:solidFill>
                  <a:srgbClr val="374151"/>
                </a:solidFill>
              </a:defRPr>
            </a:pPr>
            <a:r>
              <a:t>카테고리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17520" y="4023360"/>
            <a:ext cx="2286000" cy="32004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374151"/>
                </a:solidFill>
              </a:defRPr>
            </a:pPr>
            <a:r>
              <a:t>  업무 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3794760"/>
            <a:ext cx="10972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1">
                <a:solidFill>
                  <a:srgbClr val="374151"/>
                </a:solidFill>
              </a:defRPr>
            </a:pPr>
            <a:r>
              <a:t>우선순위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77840" y="4023360"/>
            <a:ext cx="2286000" cy="32004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EF4444"/>
                </a:solidFill>
              </a:defRPr>
            </a:pPr>
            <a:r>
              <a:t>  높음 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38160" y="3794760"/>
            <a:ext cx="10972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1">
                <a:solidFill>
                  <a:srgbClr val="374151"/>
                </a:solidFill>
              </a:defRPr>
            </a:pPr>
            <a:r>
              <a:t>마감일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38160" y="4023360"/>
            <a:ext cx="2286000" cy="32004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374151"/>
                </a:solidFill>
              </a:defRPr>
            </a:pPr>
            <a:r>
              <a:t>  2026-02-11 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17520" y="448056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1">
                <a:solidFill>
                  <a:srgbClr val="374151"/>
                </a:solidFill>
              </a:defRPr>
            </a:pPr>
            <a:r>
              <a:t>태그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017520" y="4709160"/>
            <a:ext cx="731520" cy="228600"/>
          </a:xfrm>
          <a:prstGeom prst="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3B82F6"/>
                </a:solidFill>
              </a:defRPr>
            </a:pPr>
            <a:r>
              <a:t>#긴급 ×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840480" y="4709160"/>
            <a:ext cx="731520" cy="228600"/>
          </a:xfrm>
          <a:prstGeom prst="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3B82F6"/>
                </a:solidFill>
              </a:defRPr>
            </a:pPr>
            <a:r>
              <a:t>#문서 ×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663440" y="4709160"/>
            <a:ext cx="2286000" cy="22860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6B7280"/>
                </a:solidFill>
              </a:defRPr>
            </a:pPr>
            <a:r>
              <a:t>  태그 입력 (자동완성)...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61120" y="5212080"/>
            <a:ext cx="1097280" cy="32004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374151"/>
                </a:solidFill>
              </a:defRPr>
            </a:pPr>
            <a:r>
              <a:t>취소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149840" y="5212080"/>
            <a:ext cx="1280160" cy="32004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저장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457200" y="5852160"/>
          <a:ext cx="1124712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7620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컴포넌트</a:t>
                      </a:r>
                    </a:p>
                  </a:txBody>
                  <a:tcPr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기능</a:t>
                      </a:r>
                    </a:p>
                  </a:txBody>
                  <a:tcPr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상태</a:t>
                      </a:r>
                    </a:p>
                  </a:txBody>
                  <a:tcPr>
                    <a:solidFill>
                      <a:srgbClr val="374151"/>
                    </a:solidFill>
                  </a:tcPr>
                </a:tc>
              </a:tr>
              <a:tr h="7620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TodoDetailForm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할일 상세 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loading, view, edit, saving</a:t>
                      </a:r>
                    </a:p>
                  </a:txBody>
                  <a:tcPr/>
                </a:tc>
              </a:tr>
              <a:tr h="7620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CategorySelect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카테고리 드롭다운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default</a:t>
                      </a:r>
                    </a:p>
                  </a:txBody>
                  <a:tcPr/>
                </a:tc>
              </a:tr>
              <a:tr h="7620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PrioritySelect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우선순위 드롭다운 (색상)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default</a:t>
                      </a:r>
                    </a:p>
                  </a:txBody>
                  <a:tcPr/>
                </a:tc>
              </a:tr>
              <a:tr h="7620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DatePicker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달력 마감일 선택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default, open</a:t>
                      </a:r>
                    </a:p>
                  </a:txBody>
                  <a:tcPr/>
                </a:tc>
              </a:tr>
              <a:tr h="7620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TagInput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태그 입력 + 자동완성 + 뱃지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default, suggesting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374151"/>
                </a:solidFill>
              </a:defRPr>
            </a:pPr>
            <a:r>
              <a:t>P-004: 카테고리 관리 (/categories)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822960"/>
            <a:ext cx="11247120" cy="2743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1097280"/>
            <a:ext cx="11247120" cy="548640"/>
          </a:xfrm>
          <a:prstGeom prst="rect">
            <a:avLst/>
          </a:prstGeom>
          <a:solidFill>
            <a:srgbClr val="1F29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FFFFFF"/>
                </a:solidFill>
              </a:defRPr>
            </a:pPr>
            <a:r>
              <a:t>[로고 todos2]  |  [검색바]  |  [알림]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737360"/>
            <a:ext cx="2286000" cy="3840480"/>
          </a:xfrm>
          <a:prstGeom prst="rect">
            <a:avLst/>
          </a:prstGeom>
          <a:solidFill>
            <a:srgbClr val="F3F4F6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82880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374151"/>
                </a:solidFill>
              </a:defRPr>
            </a:pPr>
            <a:r>
              <a:t>  대시보드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10312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374151"/>
                </a:solidFill>
              </a:defRPr>
            </a:pPr>
            <a:r>
              <a:t>  할일 목록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7744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1">
                <a:solidFill>
                  <a:srgbClr val="3B82F6"/>
                </a:solidFill>
              </a:defRPr>
            </a:pPr>
            <a:r>
              <a:t>● 카테고리 관리</a:t>
            </a:r>
          </a:p>
        </p:txBody>
      </p:sp>
      <p:sp>
        <p:nvSpPr>
          <p:cNvPr id="9" name="Rectangle 8"/>
          <p:cNvSpPr/>
          <p:nvPr/>
        </p:nvSpPr>
        <p:spPr>
          <a:xfrm>
            <a:off x="2834640" y="1737360"/>
            <a:ext cx="8869680" cy="3840480"/>
          </a:xfrm>
          <a:prstGeom prst="rect">
            <a:avLst/>
          </a:prstGeom>
          <a:solidFill>
            <a:srgbClr val="FFFFFF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017520" y="182880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374151"/>
                </a:solidFill>
              </a:defRPr>
            </a:pPr>
            <a:r>
              <a:t>카테고리 관리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875520" y="1828800"/>
            <a:ext cx="1645920" cy="32004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00" b="1">
                <a:solidFill>
                  <a:srgbClr val="FFFFFF"/>
                </a:solidFill>
              </a:defRPr>
            </a:pPr>
            <a:r>
              <a:t>+ 새 카테고리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017520" y="2331720"/>
            <a:ext cx="8412480" cy="45720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108960" y="2441448"/>
            <a:ext cx="228600" cy="22860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74720" y="2404872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374151"/>
                </a:solidFill>
              </a:defRPr>
            </a:pPr>
            <a:r>
              <a:t>업무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0" y="2423160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280"/>
                </a:solidFill>
              </a:defRPr>
            </a:pPr>
            <a:r>
              <a:t>12개 할일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18320" y="2423160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6B7280"/>
                </a:solidFill>
              </a:defRPr>
            </a:pPr>
            <a:r>
              <a:t>[색상] [수정] [삭제]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017520" y="2880360"/>
            <a:ext cx="8412480" cy="45720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108960" y="2990088"/>
            <a:ext cx="228600" cy="228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474720" y="2953512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374151"/>
                </a:solidFill>
              </a:defRPr>
            </a:pPr>
            <a:r>
              <a:t>개인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0" y="2971800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280"/>
                </a:solidFill>
              </a:defRPr>
            </a:pPr>
            <a:r>
              <a:t>8개 할일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18320" y="2971800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6B7280"/>
                </a:solidFill>
              </a:defRPr>
            </a:pPr>
            <a:r>
              <a:t>[색상] [수정] [삭제]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017520" y="3429000"/>
            <a:ext cx="8412480" cy="45720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108960" y="3538728"/>
            <a:ext cx="228600" cy="2286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474720" y="3502152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374151"/>
                </a:solidFill>
              </a:defRPr>
            </a:pPr>
            <a:r>
              <a:t>학습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0" y="3520440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280"/>
                </a:solidFill>
              </a:defRPr>
            </a:pPr>
            <a:r>
              <a:t>5개 할일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418320" y="3520440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6B7280"/>
                </a:solidFill>
              </a:defRPr>
            </a:pPr>
            <a:r>
              <a:t>[색상] [수정] [삭제]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017520" y="3977639"/>
            <a:ext cx="8412480" cy="45720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108960" y="4087368"/>
            <a:ext cx="228600" cy="228600"/>
          </a:xfrm>
          <a:prstGeom prst="rect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474720" y="4050791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374151"/>
                </a:solidFill>
              </a:defRPr>
            </a:pPr>
            <a:r>
              <a:t>건강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0" y="4069079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280"/>
                </a:solidFill>
              </a:defRPr>
            </a:pPr>
            <a:r>
              <a:t>3개 할일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18320" y="4069079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6B7280"/>
                </a:solidFill>
              </a:defRPr>
            </a:pPr>
            <a:r>
              <a:t>[색상] [수정] [삭제]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017520" y="4572000"/>
            <a:ext cx="8412480" cy="457200"/>
          </a:xfrm>
          <a:prstGeom prst="rect">
            <a:avLst/>
          </a:prstGeom>
          <a:solidFill>
            <a:srgbClr val="DBEAFE"/>
          </a:solidFill>
          <a:ln w="6350">
            <a:solidFill>
              <a:srgbClr val="3B82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200400" y="4645152"/>
            <a:ext cx="274320" cy="274320"/>
          </a:xfrm>
          <a:prstGeom prst="rect">
            <a:avLst/>
          </a:prstGeom>
          <a:solidFill>
            <a:srgbClr val="6B72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611880" y="4645152"/>
            <a:ext cx="36576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6B7280"/>
                </a:solidFill>
              </a:defRPr>
            </a:pPr>
            <a:r>
              <a:t>  새 카테고리 이름...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06640" y="4645152"/>
            <a:ext cx="731520" cy="29260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추가</a:t>
            </a:r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57200" y="5669280"/>
          <a:ext cx="1124712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9144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컴포넌트</a:t>
                      </a:r>
                    </a:p>
                  </a:txBody>
                  <a:tcPr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기능</a:t>
                      </a:r>
                    </a:p>
                  </a:txBody>
                  <a:tcPr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상태</a:t>
                      </a:r>
                    </a:p>
                  </a:txBody>
                  <a:tcPr>
                    <a:solidFill>
                      <a:srgbClr val="374151"/>
                    </a:solidFill>
                  </a:tcPr>
                </a:tc>
              </a:tr>
              <a:tr h="9144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CategoryList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카테고리 목록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loading, empty, data</a:t>
                      </a:r>
                    </a:p>
                  </a:txBody>
                  <a:tcPr/>
                </a:tc>
              </a:tr>
              <a:tr h="9144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CategoryItem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개별 카테고리 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default, editing</a:t>
                      </a:r>
                    </a:p>
                  </a:txBody>
                  <a:tcPr/>
                </a:tc>
              </a:tr>
              <a:tr h="9144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CategoryForm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카테고리 생성/수정 인라인 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create, edit</a:t>
                      </a:r>
                    </a:p>
                  </a:txBody>
                  <a:tcPr/>
                </a:tc>
              </a:tr>
              <a:tr h="9144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ColorPicker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카테고리 색상 선택기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default, open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374151"/>
                </a:solidFill>
              </a:defRPr>
            </a:pPr>
            <a:r>
              <a:t>P-005: 검색 결과 (/search)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822960"/>
            <a:ext cx="11247120" cy="2743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1097280"/>
            <a:ext cx="11247120" cy="548640"/>
          </a:xfrm>
          <a:prstGeom prst="rect">
            <a:avLst/>
          </a:prstGeom>
          <a:solidFill>
            <a:srgbClr val="1F29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1887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FFFFFF"/>
                </a:solidFill>
              </a:defRPr>
            </a:pPr>
            <a:r>
              <a:t>todos2</a:t>
            </a:r>
          </a:p>
        </p:txBody>
      </p:sp>
      <p:sp>
        <p:nvSpPr>
          <p:cNvPr id="6" name="Rectangle 5"/>
          <p:cNvSpPr/>
          <p:nvPr/>
        </p:nvSpPr>
        <p:spPr>
          <a:xfrm>
            <a:off x="2743200" y="1188720"/>
            <a:ext cx="5486400" cy="3474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0">
                <a:solidFill>
                  <a:srgbClr val="374151"/>
                </a:solidFill>
              </a:defRPr>
            </a:pPr>
            <a:r>
              <a:t>  API 문서                                    [×]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1234440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</a:defRPr>
            </a:pPr>
            <a:r>
              <a:t>[알림]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737360"/>
            <a:ext cx="2286000" cy="3840480"/>
          </a:xfrm>
          <a:prstGeom prst="rect">
            <a:avLst/>
          </a:prstGeom>
          <a:solidFill>
            <a:srgbClr val="F3F4F6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6B7280"/>
                </a:solidFill>
              </a:defRPr>
            </a:pPr>
            <a:r>
              <a:t>  (Sidebar)</a:t>
            </a:r>
          </a:p>
        </p:txBody>
      </p:sp>
      <p:sp>
        <p:nvSpPr>
          <p:cNvPr id="9" name="Rectangle 8"/>
          <p:cNvSpPr/>
          <p:nvPr/>
        </p:nvSpPr>
        <p:spPr>
          <a:xfrm>
            <a:off x="2834640" y="1737360"/>
            <a:ext cx="8869680" cy="3840480"/>
          </a:xfrm>
          <a:prstGeom prst="rect">
            <a:avLst/>
          </a:prstGeom>
          <a:solidFill>
            <a:srgbClr val="FFFFFF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017520" y="182880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374151"/>
                </a:solidFill>
              </a:defRPr>
            </a:pPr>
            <a:r>
              <a:t>"API 문서" 검색 결과 (3건)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17520" y="2331720"/>
            <a:ext cx="8412480" cy="64008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200400" y="2377439"/>
            <a:ext cx="5486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374151"/>
                </a:solidFill>
              </a:defRPr>
            </a:pPr>
            <a:r>
              <a:t>API 문서 작성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0400" y="2651760"/>
            <a:ext cx="5486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6B7280"/>
                </a:solidFill>
              </a:defRPr>
            </a:pPr>
            <a:r>
              <a:t>Swagger UI 기반 API 문서를 작성하고...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144000" y="2423160"/>
            <a:ext cx="640080" cy="201168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374151"/>
                </a:solidFill>
              </a:defRPr>
            </a:pPr>
            <a:r>
              <a:t>업무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75520" y="2423160"/>
            <a:ext cx="10972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EF4444"/>
                </a:solidFill>
              </a:defRPr>
            </a:pPr>
            <a:r>
              <a:t>D-1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017520" y="3063239"/>
            <a:ext cx="8412480" cy="64008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00400" y="3108959"/>
            <a:ext cx="5486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374151"/>
                </a:solidFill>
              </a:defRPr>
            </a:pPr>
            <a:r>
              <a:t>API 문서 리뷰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00400" y="3383279"/>
            <a:ext cx="5486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6B7280"/>
                </a:solidFill>
              </a:defRPr>
            </a:pPr>
            <a:r>
              <a:t>팀원들과 API 문서 리뷰 미팅을...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44000" y="3154679"/>
            <a:ext cx="640080" cy="201168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374151"/>
                </a:solidFill>
              </a:defRPr>
            </a:pPr>
            <a:r>
              <a:t>업무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75520" y="3154679"/>
            <a:ext cx="10972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6B7280"/>
                </a:solidFill>
              </a:defRPr>
            </a:pPr>
            <a:r>
              <a:t>D-5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17520" y="3794760"/>
            <a:ext cx="8412480" cy="640080"/>
          </a:xfrm>
          <a:prstGeom prst="rect">
            <a:avLst/>
          </a:prstGeom>
          <a:noFill/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200400" y="3840480"/>
            <a:ext cx="5486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374151"/>
                </a:solidFill>
              </a:defRPr>
            </a:pPr>
            <a:r>
              <a:t>REST API 문서화 학습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00400" y="4114800"/>
            <a:ext cx="5486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6B7280"/>
                </a:solidFill>
              </a:defRPr>
            </a:pPr>
            <a:r>
              <a:t>OpenAPI 스펙과 자동화 도구를...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144000" y="3886200"/>
            <a:ext cx="640080" cy="201168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374151"/>
                </a:solidFill>
              </a:defRPr>
            </a:pPr>
            <a:r>
              <a:t>학습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75520" y="3886200"/>
            <a:ext cx="10972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6B7280"/>
                </a:solidFill>
              </a:defRPr>
            </a:pPr>
            <a:r>
              <a:t>D-14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17520" y="4754880"/>
            <a:ext cx="8229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6B7280"/>
                </a:solidFill>
              </a:defRPr>
            </a:pPr>
            <a:r>
              <a:t>* 결과 없을 때: "검색 결과가 없습니다. 다른 키워드로 검색해보세요."</a:t>
            </a: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457200" y="5303520"/>
          <a:ext cx="1124712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9144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컴포넌트</a:t>
                      </a:r>
                    </a:p>
                  </a:txBody>
                  <a:tcPr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기능</a:t>
                      </a:r>
                    </a:p>
                  </a:txBody>
                  <a:tcPr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상태</a:t>
                      </a:r>
                    </a:p>
                  </a:txBody>
                  <a:tcPr>
                    <a:solidFill>
                      <a:srgbClr val="374151"/>
                    </a:solidFill>
                  </a:tcPr>
                </a:tc>
              </a:tr>
              <a:tr h="9144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SearchBar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헤더 내 검색 입력 + 클리어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default, active, has_query</a:t>
                      </a:r>
                    </a:p>
                  </a:txBody>
                  <a:tcPr/>
                </a:tc>
              </a:tr>
              <a:tr h="9144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SearchResults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검색 결과 리스트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loading, empty, data</a:t>
                      </a:r>
                    </a:p>
                  </a:txBody>
                  <a:tcPr/>
                </a:tc>
              </a:tr>
              <a:tr h="9144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SearchResultItem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개별 결과 (제목 하이라이트, 설명)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default</a:t>
                      </a:r>
                    </a:p>
                  </a:txBody>
                  <a:tcPr/>
                </a:tc>
              </a:tr>
              <a:tr h="91440"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Pagination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결과 페이지네이션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/>
                      </a:pPr>
                      <a:r>
                        <a:t>default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