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project: web-inspector</a:t>
            </a:r>
          </a:p>
          <a:p>
            <a:r>
              <a:t>version: "1.0"</a:t>
            </a:r>
          </a:p>
          <a:p>
            <a:r>
              <a:t>date: "2026-02-12"</a:t>
            </a:r>
          </a:p>
          <a:p>
            <a:r>
              <a:t>total_pages: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pages:</a:t>
            </a:r>
          </a:p>
          <a:p>
            <a:r>
              <a:t>  - id: P-001</a:t>
            </a:r>
          </a:p>
          <a:p>
            <a:r>
              <a:t>    name: "메인 페이지 (URL 입력)"</a:t>
            </a:r>
          </a:p>
          <a:p>
            <a:r>
              <a:t>    route: /</a:t>
            </a:r>
          </a:p>
          <a:p>
            <a:r>
              <a:t>    description: "URL 입력 폼 + 최근 검사 이력 요약"</a:t>
            </a:r>
          </a:p>
          <a:p>
            <a:r>
              <a:t>  - id: P-002</a:t>
            </a:r>
          </a:p>
          <a:p>
            <a:r>
              <a:t>    name: "검사 진행 페이지"</a:t>
            </a:r>
          </a:p>
          <a:p>
            <a:r>
              <a:t>    route: "/inspections/{id}/progress"</a:t>
            </a:r>
          </a:p>
          <a:p>
            <a:r>
              <a:t>    description: "실시간 SSE 기반 4개 카테고리 프로그레스 표시"</a:t>
            </a:r>
          </a:p>
          <a:p>
            <a:r>
              <a:t>  - id: P-003</a:t>
            </a:r>
          </a:p>
          <a:p>
            <a:r>
              <a:t>    name: "검사 결과 대시보드"</a:t>
            </a:r>
          </a:p>
          <a:p>
            <a:r>
              <a:t>    route: "/inspections/{id}"</a:t>
            </a:r>
          </a:p>
          <a:p>
            <a:r>
              <a:t>    description: "종합 점수 게이지 + 카테고리별 점수 카드 + 이슈 요약"</a:t>
            </a:r>
          </a:p>
          <a:p>
            <a:r>
              <a:t>  - id: P-004</a:t>
            </a:r>
          </a:p>
          <a:p>
            <a:r>
              <a:t>    name: "상세 이슈 페이지"</a:t>
            </a:r>
          </a:p>
          <a:p>
            <a:r>
              <a:t>    route: "/inspections/{id}/issues"</a:t>
            </a:r>
          </a:p>
          <a:p>
            <a:r>
              <a:t>    description: "카테고리/심각도 필터 + 이슈 카드 목록"</a:t>
            </a:r>
          </a:p>
          <a:p>
            <a:r>
              <a:t>  - id: P-005</a:t>
            </a:r>
          </a:p>
          <a:p>
            <a:r>
              <a:t>    name: "검사 이력 페이지"</a:t>
            </a:r>
          </a:p>
          <a:p>
            <a:r>
              <a:t>    route: /history</a:t>
            </a:r>
          </a:p>
          <a:p>
            <a:r>
              <a:t>    description: "검사 이력 테이블 + URL 검색 + 페이지네이션"</a:t>
            </a:r>
          </a:p>
          <a:p>
            <a:r>
              <a:t>  - id: P-006</a:t>
            </a:r>
          </a:p>
          <a:p>
            <a:r>
              <a:t>    name: "트렌드 비교 페이지"</a:t>
            </a:r>
          </a:p>
          <a:p>
            <a:r>
              <a:t>    route: "/history/trend?url=..."</a:t>
            </a:r>
          </a:p>
          <a:p>
            <a:r>
              <a:t>    description: "동일 URL 시계열 라인 차트 + 점수 비교"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/</a:t>
            </a:r>
          </a:p>
          <a:p>
            <a:r>
              <a:t>components:</a:t>
            </a:r>
          </a:p>
          <a:p>
            <a:r>
              <a:t>  - name: Header</a:t>
            </a:r>
          </a:p>
          <a:p>
            <a:r>
              <a:t>    props: [logo, navItems]</a:t>
            </a:r>
          </a:p>
          <a:p>
            <a:r>
              <a:t>    states: [default]</a:t>
            </a:r>
          </a:p>
          <a:p>
            <a:r>
              <a:t>  - name: HeroSection</a:t>
            </a:r>
          </a:p>
          <a:p>
            <a:r>
              <a:t>    props: [title, subtitle]</a:t>
            </a:r>
          </a:p>
          <a:p>
            <a:r>
              <a:t>    states: [default]</a:t>
            </a:r>
          </a:p>
          <a:p>
            <a:r>
              <a:t>  - name: UrlInputForm</a:t>
            </a:r>
          </a:p>
          <a:p>
            <a:r>
              <a:t>    props: [onSubmit, placeholder]</a:t>
            </a:r>
          </a:p>
          <a:p>
            <a:r>
              <a:t>    states: [default, loading, error]</a:t>
            </a:r>
          </a:p>
          <a:p>
            <a:r>
              <a:t>  - name: RecentInspections</a:t>
            </a:r>
          </a:p>
          <a:p>
            <a:r>
              <a:t>    props: [inspections, onItemClick]</a:t>
            </a:r>
          </a:p>
          <a:p>
            <a:r>
              <a:t>    states: [loading, empty, data]</a:t>
            </a:r>
          </a:p>
          <a:p>
            <a:r>
              <a:t>interactions:</a:t>
            </a:r>
          </a:p>
          <a:p>
            <a:r>
              <a:t>  - trigger: URL 입력 후 검사 시작 버튼 클릭</a:t>
            </a:r>
          </a:p>
          <a:p>
            <a:r>
              <a:t>    action: POST /api/inspections {url}</a:t>
            </a:r>
          </a:p>
          <a:p>
            <a:r>
              <a:t>    result: 검사 시작, /inspections/{id}/progress 페이지로 이동</a:t>
            </a:r>
          </a:p>
          <a:p>
            <a:r>
              <a:t>  - trigger: URL 입력 필드에서 Enter 키</a:t>
            </a:r>
          </a:p>
          <a:p>
            <a:r>
              <a:t>    action: POST /api/inspections {url}</a:t>
            </a:r>
          </a:p>
          <a:p>
            <a:r>
              <a:t>    result: 검사 시작, /inspections/{id}/progress 페이지로 이동</a:t>
            </a:r>
          </a:p>
          <a:p>
            <a:r>
              <a:t>  - trigger: 유효하지 않은 URL 입력</a:t>
            </a:r>
          </a:p>
          <a:p>
            <a:r>
              <a:t>    action: 클라이언트 검증</a:t>
            </a:r>
          </a:p>
          <a:p>
            <a:r>
              <a:t>    result: 입력 필드 아래 에러 메시지 표시</a:t>
            </a:r>
          </a:p>
          <a:p>
            <a:r>
              <a:t>  - trigger: 최근 검사 카드 클릭</a:t>
            </a:r>
          </a:p>
          <a:p>
            <a:r>
              <a:t>    action: navigate</a:t>
            </a:r>
          </a:p>
          <a:p>
            <a:r>
              <a:t>    result: /inspections/{id} 결과 페이지로 이동</a:t>
            </a:r>
          </a:p>
          <a:p>
            <a:r>
              <a:t>  - trigger: 검사 이력 네비 클릭</a:t>
            </a:r>
          </a:p>
          <a:p>
            <a:r>
              <a:t>    action: navigate</a:t>
            </a:r>
          </a:p>
          <a:p>
            <a:r>
              <a:t>    result: /history 페이지로 이동</a:t>
            </a:r>
          </a:p>
          <a:p>
            <a:r>
              <a:t>breakpoints: [sm, md, lg]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"/inspections/{id}/progress"</a:t>
            </a:r>
          </a:p>
          <a:p>
            <a:r>
              <a:t>components:</a:t>
            </a:r>
          </a:p>
          <a:p>
            <a:r>
              <a:t>  - name: Header</a:t>
            </a:r>
          </a:p>
          <a:p>
            <a:r>
              <a:t>    props: [logo, navItems]</a:t>
            </a:r>
          </a:p>
          <a:p>
            <a:r>
              <a:t>    states: [default]</a:t>
            </a:r>
          </a:p>
          <a:p>
            <a:r>
              <a:t>  - name: InspectionProgress</a:t>
            </a:r>
          </a:p>
          <a:p>
            <a:r>
              <a:t>    props: [inspectionId, url]</a:t>
            </a:r>
          </a:p>
          <a:p>
            <a:r>
              <a:t>    states: [connecting, running, completed, error]</a:t>
            </a:r>
          </a:p>
          <a:p>
            <a:r>
              <a:t>  - name: OverallProgressBar</a:t>
            </a:r>
          </a:p>
          <a:p>
            <a:r>
              <a:t>    props: [progress]</a:t>
            </a:r>
          </a:p>
          <a:p>
            <a:r>
              <a:t>    states: [running, completed]</a:t>
            </a:r>
          </a:p>
          <a:p>
            <a:r>
              <a:t>  - name: CategoryProgressCard</a:t>
            </a:r>
          </a:p>
          <a:p>
            <a:r>
              <a:t>    props: [categoryName, status, progress, currentStep]</a:t>
            </a:r>
          </a:p>
          <a:p>
            <a:r>
              <a:t>    states: [pending, running, completed, error]</a:t>
            </a:r>
          </a:p>
          <a:p>
            <a:r>
              <a:t>interactions:</a:t>
            </a:r>
          </a:p>
          <a:p>
            <a:r>
              <a:t>  - trigger: 페이지 로드</a:t>
            </a:r>
          </a:p>
          <a:p>
            <a:r>
              <a:t>    action: SSE 연결 GET /api/inspections/{id}/stream</a:t>
            </a:r>
          </a:p>
          <a:p>
            <a:r>
              <a:t>    result: 실시간 진행 상태 수신 시작</a:t>
            </a:r>
          </a:p>
          <a:p>
            <a:r>
              <a:t>  - trigger: SSE progress 이벤트 수신</a:t>
            </a:r>
          </a:p>
          <a:p>
            <a:r>
              <a:t>    action: 상태 업데이트</a:t>
            </a:r>
          </a:p>
          <a:p>
            <a:r>
              <a:t>    result: 해당 카테고리 프로그레스 바 + 단계 텍스트 업데이트</a:t>
            </a:r>
          </a:p>
          <a:p>
            <a:r>
              <a:t>  - trigger: SSE category_complete 이벤트 수신</a:t>
            </a:r>
          </a:p>
          <a:p>
            <a:r>
              <a:t>    action: 카테고리 완료 표시</a:t>
            </a:r>
          </a:p>
          <a:p>
            <a:r>
              <a:t>    result: 해당 카테고리 초록색 완료 + 점수 표시</a:t>
            </a:r>
          </a:p>
          <a:p>
            <a:r>
              <a:t>  - trigger: SSE complete 이벤트 수신</a:t>
            </a:r>
          </a:p>
          <a:p>
            <a:r>
              <a:t>    action: navigate</a:t>
            </a:r>
          </a:p>
          <a:p>
            <a:r>
              <a:t>    result: /inspections/{id} 결과 페이지로 자동 이동</a:t>
            </a:r>
          </a:p>
          <a:p>
            <a:r>
              <a:t>  - trigger: SSE error 이벤트 수신</a:t>
            </a:r>
          </a:p>
          <a:p>
            <a:r>
              <a:t>    action: 에러 표시</a:t>
            </a:r>
          </a:p>
          <a:p>
            <a:r>
              <a:t>    result: 에러 메시지 표시 + 재검사 버튼 표시</a:t>
            </a:r>
          </a:p>
          <a:p>
            <a:r>
              <a:t>breakpoints: [sm, md, lg]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"/inspections/{id}"</a:t>
            </a:r>
          </a:p>
          <a:p>
            <a:r>
              <a:t>components:</a:t>
            </a:r>
          </a:p>
          <a:p>
            <a:r>
              <a:t>  - name: Header</a:t>
            </a:r>
          </a:p>
          <a:p>
            <a:r>
              <a:t>    props: [logo, navItems]</a:t>
            </a:r>
          </a:p>
          <a:p>
            <a:r>
              <a:t>    states: [default]</a:t>
            </a:r>
          </a:p>
          <a:p>
            <a:r>
              <a:t>  - name: OverallScoreGauge</a:t>
            </a:r>
          </a:p>
          <a:p>
            <a:r>
              <a:t>    props: [score, grade]</a:t>
            </a:r>
          </a:p>
          <a:p>
            <a:r>
              <a:t>    states: [default]</a:t>
            </a:r>
          </a:p>
          <a:p>
            <a:r>
              <a:t>  - name: CategoryScoreCard</a:t>
            </a:r>
          </a:p>
          <a:p>
            <a:r>
              <a:t>    props: [categoryName, score, grade, issueCount]</a:t>
            </a:r>
          </a:p>
          <a:p>
            <a:r>
              <a:t>    states: [default]</a:t>
            </a:r>
          </a:p>
          <a:p>
            <a:r>
              <a:t>  - name: IssueSummaryBar</a:t>
            </a:r>
          </a:p>
          <a:p>
            <a:r>
              <a:t>    props: [critical, major, minor, info, total]</a:t>
            </a:r>
          </a:p>
          <a:p>
            <a:r>
              <a:t>    states: [default]</a:t>
            </a:r>
          </a:p>
          <a:p>
            <a:r>
              <a:t>  - name: InspectionMeta</a:t>
            </a:r>
          </a:p>
          <a:p>
            <a:r>
              <a:t>    props: [url, createdAt, duration]</a:t>
            </a:r>
          </a:p>
          <a:p>
            <a:r>
              <a:t>    states: [default]</a:t>
            </a:r>
          </a:p>
          <a:p>
            <a:r>
              <a:t>  - name: ActionButtons</a:t>
            </a:r>
          </a:p>
          <a:p>
            <a:r>
              <a:t>    props: [onViewIssues, onExportPdf, onExportJson]</a:t>
            </a:r>
          </a:p>
          <a:p>
            <a:r>
              <a:t>    states: [default, exporting]</a:t>
            </a:r>
          </a:p>
          <a:p>
            <a:r>
              <a:t>interactions:</a:t>
            </a:r>
          </a:p>
          <a:p>
            <a:r>
              <a:t>  - trigger: 카테고리 점수 카드 클릭</a:t>
            </a:r>
          </a:p>
          <a:p>
            <a:r>
              <a:t>    action: navigate</a:t>
            </a:r>
          </a:p>
          <a:p>
            <a:r>
              <a:t>    result: /inspections/{id}/issues?category={category} 이슈 페이지로 이동</a:t>
            </a:r>
          </a:p>
          <a:p>
            <a:r>
              <a:t>  - trigger: 이슈 상세 버튼 클릭</a:t>
            </a:r>
          </a:p>
          <a:p>
            <a:r>
              <a:t>    action: navigate</a:t>
            </a:r>
          </a:p>
          <a:p>
            <a:r>
              <a:t>    result: /inspections/{id}/issues 이슈 페이지로 이동</a:t>
            </a:r>
          </a:p>
          <a:p>
            <a:r>
              <a:t>  - trigger: PDF 리포트 버튼 클릭</a:t>
            </a:r>
          </a:p>
          <a:p>
            <a:r>
              <a:t>    action: GET /api/inspections/{id}/report/pdf</a:t>
            </a:r>
          </a:p>
          <a:p>
            <a:r>
              <a:t>    result: PDF 파일 다운로드 시작</a:t>
            </a:r>
          </a:p>
          <a:p>
            <a:r>
              <a:t>  - trigger: JSON 내보내기 버튼 클릭</a:t>
            </a:r>
          </a:p>
          <a:p>
            <a:r>
              <a:t>    action: GET /api/inspections/{id}/report/json</a:t>
            </a:r>
          </a:p>
          <a:p>
            <a:r>
              <a:t>    result: JSON 파일 다운로드 시작</a:t>
            </a:r>
          </a:p>
          <a:p>
            <a:r>
              <a:t>  - trigger: 재검사 버튼 클릭</a:t>
            </a:r>
          </a:p>
          <a:p>
            <a:r>
              <a:t>    action: POST /api/inspections {url}</a:t>
            </a:r>
          </a:p>
          <a:p>
            <a:r>
              <a:t>    result: 새 검사 시작, 진행 페이지로 이동</a:t>
            </a:r>
          </a:p>
          <a:p>
            <a:r>
              <a:t>breakpoints: [sm, md, lg]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"/inspections/{id}/issues"</a:t>
            </a:r>
          </a:p>
          <a:p>
            <a:r>
              <a:t>components:</a:t>
            </a:r>
          </a:p>
          <a:p>
            <a:r>
              <a:t>  - name: Header</a:t>
            </a:r>
          </a:p>
          <a:p>
            <a:r>
              <a:t>    props: [logo, navItems]</a:t>
            </a:r>
          </a:p>
          <a:p>
            <a:r>
              <a:t>    states: [default]</a:t>
            </a:r>
          </a:p>
          <a:p>
            <a:r>
              <a:t>  - name: FilterBar</a:t>
            </a:r>
          </a:p>
          <a:p>
            <a:r>
              <a:t>    props: [categories, severities, selectedCategory, selectedSeverity, onChange]</a:t>
            </a:r>
          </a:p>
          <a:p>
            <a:r>
              <a:t>    states: [default]</a:t>
            </a:r>
          </a:p>
          <a:p>
            <a:r>
              <a:t>  - name: IssueCard</a:t>
            </a:r>
          </a:p>
          <a:p>
            <a:r>
              <a:t>    props: [code, severity, message, element, line, suggestion]</a:t>
            </a:r>
          </a:p>
          <a:p>
            <a:r>
              <a:t>    states: [default, expanded]</a:t>
            </a:r>
          </a:p>
          <a:p>
            <a:r>
              <a:t>  - name: IssueList</a:t>
            </a:r>
          </a:p>
          <a:p>
            <a:r>
              <a:t>    props: [issues, filters]</a:t>
            </a:r>
          </a:p>
          <a:p>
            <a:r>
              <a:t>    states: [loading, empty, data]</a:t>
            </a:r>
          </a:p>
          <a:p>
            <a:r>
              <a:t>interactions:</a:t>
            </a:r>
          </a:p>
          <a:p>
            <a:r>
              <a:t>  - trigger: 카테고리 필터 클릭</a:t>
            </a:r>
          </a:p>
          <a:p>
            <a:r>
              <a:t>    action: 필터 적용</a:t>
            </a:r>
          </a:p>
          <a:p>
            <a:r>
              <a:t>    result: 선택 카테고리의 이슈만 표시</a:t>
            </a:r>
          </a:p>
          <a:p>
            <a:r>
              <a:t>  - trigger: 심각도 필터 클릭</a:t>
            </a:r>
          </a:p>
          <a:p>
            <a:r>
              <a:t>    action: 필터 적용</a:t>
            </a:r>
          </a:p>
          <a:p>
            <a:r>
              <a:t>    result: 선택 심각도의 이슈만 표시</a:t>
            </a:r>
          </a:p>
          <a:p>
            <a:r>
              <a:t>  - trigger: 이슈 카드 클릭</a:t>
            </a:r>
          </a:p>
          <a:p>
            <a:r>
              <a:t>    action: 토글 확장</a:t>
            </a:r>
          </a:p>
          <a:p>
            <a:r>
              <a:t>    result: 이슈 상세 정보 확장/축소</a:t>
            </a:r>
          </a:p>
          <a:p>
            <a:r>
              <a:t>  - trigger: 뒤로가기/대시보드 링크 클릭</a:t>
            </a:r>
          </a:p>
          <a:p>
            <a:r>
              <a:t>    action: navigate</a:t>
            </a:r>
          </a:p>
          <a:p>
            <a:r>
              <a:t>    result: /inspections/{id} 결과 대시보드로 이동</a:t>
            </a:r>
          </a:p>
          <a:p>
            <a:r>
              <a:t>breakpoints: [sm, md, lg]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/history</a:t>
            </a:r>
          </a:p>
          <a:p>
            <a:r>
              <a:t>components:</a:t>
            </a:r>
          </a:p>
          <a:p>
            <a:r>
              <a:t>  - name: Header</a:t>
            </a:r>
          </a:p>
          <a:p>
            <a:r>
              <a:t>    props: [logo, navItems]</a:t>
            </a:r>
          </a:p>
          <a:p>
            <a:r>
              <a:t>    states: [default]</a:t>
            </a:r>
          </a:p>
          <a:p>
            <a:r>
              <a:t>  - name: SearchBar</a:t>
            </a:r>
          </a:p>
          <a:p>
            <a:r>
              <a:t>    props: [query, onSearch, placeholder]</a:t>
            </a:r>
          </a:p>
          <a:p>
            <a:r>
              <a:t>    states: [default, searching]</a:t>
            </a:r>
          </a:p>
          <a:p>
            <a:r>
              <a:t>  - name: InspectionHistoryTable</a:t>
            </a:r>
          </a:p>
          <a:p>
            <a:r>
              <a:t>    props: [inspections, page, totalPages, onPageChange, onRowClick]</a:t>
            </a:r>
          </a:p>
          <a:p>
            <a:r>
              <a:t>    states: [loading, empty, data]</a:t>
            </a:r>
          </a:p>
          <a:p>
            <a:r>
              <a:t>  - name: Pagination</a:t>
            </a:r>
          </a:p>
          <a:p>
            <a:r>
              <a:t>    props: [currentPage, totalPages, onPageChange]</a:t>
            </a:r>
          </a:p>
          <a:p>
            <a:r>
              <a:t>    states: [default]</a:t>
            </a:r>
          </a:p>
          <a:p>
            <a:r>
              <a:t>interactions:</a:t>
            </a:r>
          </a:p>
          <a:p>
            <a:r>
              <a:t>  - trigger: URL 검색 입력 후 검색 버튼 클릭</a:t>
            </a:r>
          </a:p>
          <a:p>
            <a:r>
              <a:t>    action: GET /api/inspections?url={query}</a:t>
            </a:r>
          </a:p>
          <a:p>
            <a:r>
              <a:t>    result: 필터링된 이력 목록 표시</a:t>
            </a:r>
          </a:p>
          <a:p>
            <a:r>
              <a:t>  - trigger: 테이블 행 클릭</a:t>
            </a:r>
          </a:p>
          <a:p>
            <a:r>
              <a:t>    action: navigate</a:t>
            </a:r>
          </a:p>
          <a:p>
            <a:r>
              <a:t>    result: /inspections/{id} 결과 페이지로 이동</a:t>
            </a:r>
          </a:p>
          <a:p>
            <a:r>
              <a:t>  - trigger: 트렌드 버튼 클릭</a:t>
            </a:r>
          </a:p>
          <a:p>
            <a:r>
              <a:t>    action: navigate</a:t>
            </a:r>
          </a:p>
          <a:p>
            <a:r>
              <a:t>    result: /history/trend?url={url} 트렌드 페이지로 이동</a:t>
            </a:r>
          </a:p>
          <a:p>
            <a:r>
              <a:t>  - trigger: 페이지네이션 번호 클릭</a:t>
            </a:r>
          </a:p>
          <a:p>
            <a:r>
              <a:t>    action: GET /api/inspections?page={n}</a:t>
            </a:r>
          </a:p>
          <a:p>
            <a:r>
              <a:t>    result: 해당 페이지의 이력 표시</a:t>
            </a:r>
          </a:p>
          <a:p>
            <a:r>
              <a:t>breakpoints: [sm, md, lg]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route: "/history/trend"</a:t>
            </a:r>
          </a:p>
          <a:p>
            <a:r>
              <a:t>query_params:</a:t>
            </a:r>
          </a:p>
          <a:p>
            <a:r>
              <a:t>  - name: url</a:t>
            </a:r>
          </a:p>
          <a:p>
            <a:r>
              <a:t>    type: string</a:t>
            </a:r>
          </a:p>
          <a:p>
            <a:r>
              <a:t>    required: true</a:t>
            </a:r>
          </a:p>
          <a:p>
            <a:r>
              <a:t>    description: 트렌드를 볼 URL</a:t>
            </a:r>
          </a:p>
          <a:p>
            <a:r>
              <a:t>components:</a:t>
            </a:r>
          </a:p>
          <a:p>
            <a:r>
              <a:t>  - name: Header</a:t>
            </a:r>
          </a:p>
          <a:p>
            <a:r>
              <a:t>    props: [logo, navItems]</a:t>
            </a:r>
          </a:p>
          <a:p>
            <a:r>
              <a:t>    states: [default]</a:t>
            </a:r>
          </a:p>
          <a:p>
            <a:r>
              <a:t>  - name: TrendChart</a:t>
            </a:r>
          </a:p>
          <a:p>
            <a:r>
              <a:t>    props: [dataPoints, categories]</a:t>
            </a:r>
          </a:p>
          <a:p>
            <a:r>
              <a:t>    states: [loading, empty, data, error]</a:t>
            </a:r>
          </a:p>
          <a:p>
            <a:r>
              <a:t>  - name: ChartLegend</a:t>
            </a:r>
          </a:p>
          <a:p>
            <a:r>
              <a:t>    props: [categories, colors, onToggle]</a:t>
            </a:r>
          </a:p>
          <a:p>
            <a:r>
              <a:t>    states: [default]</a:t>
            </a:r>
          </a:p>
          <a:p>
            <a:r>
              <a:t>  - name: ComparisonSummary</a:t>
            </a:r>
          </a:p>
          <a:p>
            <a:r>
              <a:t>    props: [latestResult, previousResult]</a:t>
            </a:r>
          </a:p>
          <a:p>
            <a:r>
              <a:t>    states: [default, noComparison]</a:t>
            </a:r>
          </a:p>
          <a:p>
            <a:r>
              <a:t>interactions:</a:t>
            </a:r>
          </a:p>
          <a:p>
            <a:r>
              <a:t>  - trigger: 페이지 로드</a:t>
            </a:r>
          </a:p>
          <a:p>
            <a:r>
              <a:t>    action: GET /api/inspections/trend?url={url}</a:t>
            </a:r>
          </a:p>
          <a:p>
            <a:r>
              <a:t>    result: 트렌드 데이터 로드 및 차트 렌더링</a:t>
            </a:r>
          </a:p>
          <a:p>
            <a:r>
              <a:t>  - trigger: 범례 항목 클릭</a:t>
            </a:r>
          </a:p>
          <a:p>
            <a:r>
              <a:t>    action: 차트 라인 토글</a:t>
            </a:r>
          </a:p>
          <a:p>
            <a:r>
              <a:t>    result: 해당 카테고리 라인 표시/숨김</a:t>
            </a:r>
          </a:p>
          <a:p>
            <a:r>
              <a:t>  - trigger: 차트 데이터 포인트 호버</a:t>
            </a:r>
          </a:p>
          <a:p>
            <a:r>
              <a:t>    action: 툴팁 표시</a:t>
            </a:r>
          </a:p>
          <a:p>
            <a:r>
              <a:t>    result: 해당 시점의 상세 점수 표시</a:t>
            </a:r>
          </a:p>
          <a:p>
            <a:r>
              <a:t>  - trigger: 차트 데이터 포인트 클릭</a:t>
            </a:r>
          </a:p>
          <a:p>
            <a:r>
              <a:t>    action: navigate</a:t>
            </a:r>
          </a:p>
          <a:p>
            <a:r>
              <a:t>    result: /inspections/{id} 해당 검사 결과 페이지로 이동</a:t>
            </a:r>
          </a:p>
          <a:p>
            <a:r>
              <a:t>  - trigger: 검사 결과 1건만 있을 때</a:t>
            </a:r>
          </a:p>
          <a:p>
            <a:r>
              <a:t>    action: 빈 상태 표시</a:t>
            </a:r>
          </a:p>
          <a:p>
            <a:r>
              <a:t>    result: "비교할 이력이 없습니다" 메시지 + 재검사 버튼</a:t>
            </a:r>
          </a:p>
          <a:p>
            <a:r>
              <a:t>breakpoints: [sm, md, lg]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0"/>
          </a:xfrm>
          <a:prstGeom prst="rect">
            <a:avLst/>
          </a:prstGeom>
          <a:solidFill>
            <a:srgbClr val="22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Web Inspector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BFDBFE"/>
                </a:solidFill>
              </a:defRPr>
            </a:pPr>
            <a:r>
              <a:t>웹사이트 표준화 검사 도구 - 화면설계서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4748B"/>
                </a:solidFill>
              </a:defRPr>
            </a:pPr>
            <a:r>
              <a:t>버전: 1.0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572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4748B"/>
                </a:solidFill>
              </a:defRPr>
            </a:pPr>
            <a:r>
              <a:t>날짜: 2026-02-12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0292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4748B"/>
                </a:solidFill>
              </a:defRPr>
            </a:pPr>
            <a:r>
              <a:t>기술 스택: Next.js 15 + FastAPI + MongoDB + Redis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41148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400" b="0">
                <a:solidFill>
                  <a:srgbClr val="64748B"/>
                </a:solidFill>
              </a:defRPr>
            </a:pPr>
            <a:r>
              <a:t>총 6개 페이지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</a:defRPr>
            </a:pPr>
            <a:r>
              <a:t>페이지 목록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097280"/>
          <a:ext cx="109728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2743200"/>
                <a:gridCol w="2286000"/>
                <a:gridCol w="4846320"/>
              </a:tblGrid>
              <a:tr h="653142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ID</a:t>
                      </a:r>
                    </a:p>
                  </a:txBody>
                  <a:tcPr>
                    <a:solidFill>
                      <a:srgbClr val="226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페이지명</a:t>
                      </a:r>
                    </a:p>
                  </a:txBody>
                  <a:tcPr>
                    <a:solidFill>
                      <a:srgbClr val="226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경로</a:t>
                      </a:r>
                    </a:p>
                  </a:txBody>
                  <a:tcPr>
                    <a:solidFill>
                      <a:srgbClr val="226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설명</a:t>
                      </a:r>
                    </a:p>
                  </a:txBody>
                  <a:tcPr>
                    <a:solidFill>
                      <a:srgbClr val="2263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P-001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메인 페이지 (URL 입력)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/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URL 입력 폼 + 최근 검사 이력 요약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P-002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검사 진행 페이지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/inspections/{id}/progress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실시간 SSE 기반 4개 카테고리 프로그레스 표시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P-003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검사 결과 대시보드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/inspections/{id}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종합 점수 게이지 + 카테고리별 점수 카드 + 이슈 요약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P-004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상세 이슈 페이지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/inspections/{id}/issues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카테고리/심각도 필터 + 이슈 카드 목록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P-005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검사 이력 페이지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/history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검사 이력 테이블 + URL 검색 + 페이지네이션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P-006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트렌드 비교 페이지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/history/trend?url=...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동일 URL 시계열 라인 차트 + 점수 비교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E293B"/>
                </a:solidFill>
              </a:defRPr>
            </a:pPr>
            <a:r>
              <a:t>P-001: 메인 페이지 (/)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1247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63EB"/>
                </a:solidFill>
              </a:defRPr>
            </a:pPr>
            <a:r>
              <a:t>Web Inspector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0" y="123444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64748B"/>
                </a:solidFill>
              </a:defRPr>
            </a:pPr>
            <a:r>
              <a:t>[검사 이력]    [트렌드]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011680"/>
            <a:ext cx="1124712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228600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E293B"/>
                </a:solidFill>
              </a:defRPr>
            </a:pPr>
            <a:r>
              <a:t>웹사이트 표준 검사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83464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4748B"/>
                </a:solidFill>
              </a:defRPr>
            </a:pPr>
            <a:r>
              <a:t>URL을 입력하면 HTML/CSS, 접근성, SEO, 성능/보안을 한 번에 검사합니다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86000" y="3474720"/>
            <a:ext cx="594360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defRPr sz="1400" b="0">
                <a:solidFill>
                  <a:srgbClr val="64748B"/>
                </a:solidFill>
              </a:defRPr>
            </a:pPr>
            <a:r>
              <a:t>https://example.com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0" y="3474720"/>
            <a:ext cx="1828800" cy="548640"/>
          </a:xfrm>
          <a:prstGeom prst="roundRect">
            <a:avLst/>
          </a:prstGeom>
          <a:solidFill>
            <a:srgbClr val="22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검사 시작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6344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E293B"/>
                </a:solidFill>
              </a:defRPr>
            </a:pPr>
            <a:r>
              <a:t>최근 검사 이력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5212080"/>
            <a:ext cx="356616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defRPr sz="1100" b="0">
                <a:solidFill>
                  <a:srgbClr val="1E293B"/>
                </a:solidFill>
              </a:defRPr>
            </a:pPr>
            <a:r>
              <a:t>  example1.com</a:t>
            </a:r>
            <a:br/>
            <a:r>
              <a:t>  점수: 85점 (A)</a:t>
            </a:r>
            <a:br/>
            <a:r>
              <a:t>  2026-02-12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51960" y="5212080"/>
            <a:ext cx="356616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defRPr sz="1100" b="0">
                <a:solidFill>
                  <a:srgbClr val="1E293B"/>
                </a:solidFill>
              </a:defRPr>
            </a:pPr>
            <a:r>
              <a:t>  example2.com</a:t>
            </a:r>
            <a:br/>
            <a:r>
              <a:t>  점수: 75점 (B)</a:t>
            </a:r>
            <a:br/>
            <a:r>
              <a:t>  2026-02-11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5212080"/>
            <a:ext cx="356616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defRPr sz="1100" b="0">
                <a:solidFill>
                  <a:srgbClr val="1E293B"/>
                </a:solidFill>
              </a:defRPr>
            </a:pPr>
            <a:r>
              <a:t>  example3.com</a:t>
            </a:r>
            <a:br/>
            <a:r>
              <a:t>  점수: 65점 (B)</a:t>
            </a:r>
            <a:br/>
            <a:r>
              <a:t>  2026-02-10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E293B"/>
                </a:solidFill>
              </a:defRPr>
            </a:pPr>
            <a:r>
              <a:t>P-002: 검사 진행 페이지 (/inspections/{id}/progress)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1247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63EB"/>
                </a:solidFill>
              </a:defRPr>
            </a:pPr>
            <a:r>
              <a:t>Web Inspector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01168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E293B"/>
                </a:solidFill>
              </a:defRPr>
            </a:pPr>
            <a:r>
              <a:t>검사 중: https://example.com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5603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4748B"/>
                </a:solidFill>
              </a:defRPr>
            </a:pPr>
            <a:r>
              <a:t>전체 진행률: 45%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3017520"/>
            <a:ext cx="7589520" cy="2743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286000" y="3017520"/>
            <a:ext cx="3383280" cy="274320"/>
          </a:xfrm>
          <a:prstGeom prst="rect">
            <a:avLst/>
          </a:prstGeom>
          <a:solidFill>
            <a:srgbClr val="22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371600" y="3749039"/>
            <a:ext cx="941832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45920" y="3794759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293B"/>
                </a:solidFill>
              </a:defRPr>
            </a:pPr>
            <a:r>
              <a:t>HTML/CSS 표준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0" y="3794759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4748B"/>
                </a:solidFill>
              </a:defRPr>
            </a:pPr>
            <a:r>
              <a:t>완료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0" y="3794759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>
                <a:solidFill>
                  <a:srgbClr val="16A34A"/>
                </a:solidFill>
              </a:defRPr>
            </a:pPr>
            <a:r>
              <a:t>100%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45920" y="4114799"/>
            <a:ext cx="8686800" cy="13716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645920" y="4114799"/>
            <a:ext cx="8686800" cy="13716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371600" y="4480559"/>
            <a:ext cx="941832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645920" y="4526279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293B"/>
                </a:solidFill>
              </a:defRPr>
            </a:pPr>
            <a:r>
              <a:t>접근성 (WCAG)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4526279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4748B"/>
                </a:solidFill>
              </a:defRPr>
            </a:pPr>
            <a:r>
              <a:t>색상 대비 검사 중...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0" y="4526279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>
                <a:solidFill>
                  <a:srgbClr val="2263EB"/>
                </a:solidFill>
              </a:defRPr>
            </a:pPr>
            <a:r>
              <a:t>60%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645920" y="4846319"/>
            <a:ext cx="8686800" cy="13716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645920" y="4846319"/>
            <a:ext cx="5212080" cy="137160"/>
          </a:xfrm>
          <a:prstGeom prst="rect">
            <a:avLst/>
          </a:prstGeom>
          <a:solidFill>
            <a:srgbClr val="22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371600" y="5212079"/>
            <a:ext cx="941832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645920" y="5257799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293B"/>
                </a:solidFill>
              </a:defRPr>
            </a:pPr>
            <a:r>
              <a:t>SEO 최적화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14800" y="5257799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4748B"/>
                </a:solidFill>
              </a:defRPr>
            </a:pPr>
            <a:r>
              <a:t>robots.txt 확인 중...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0" y="5257799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>
                <a:solidFill>
                  <a:srgbClr val="EA580C"/>
                </a:solidFill>
              </a:defRPr>
            </a:pPr>
            <a:r>
              <a:t>30%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645920" y="5577839"/>
            <a:ext cx="8686800" cy="13716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645920" y="5577839"/>
            <a:ext cx="2606040" cy="13716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371600" y="5943600"/>
            <a:ext cx="941832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645920" y="598932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293B"/>
                </a:solidFill>
              </a:defRPr>
            </a:pPr>
            <a:r>
              <a:t>성능/보안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5989320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4748B"/>
                </a:solidFill>
              </a:defRPr>
            </a:pPr>
            <a:r>
              <a:t>대기 중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01200" y="598932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>
                <a:solidFill>
                  <a:srgbClr val="64748B"/>
                </a:solidFill>
              </a:defRPr>
            </a:pPr>
            <a:r>
              <a:t>0%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645920" y="6309360"/>
            <a:ext cx="8686800" cy="13716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E293B"/>
                </a:solidFill>
              </a:defRPr>
            </a:pPr>
            <a:r>
              <a:t>P-003: 검사 결과 대시보드 (/inspections/{id})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1247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63EB"/>
                </a:solidFill>
              </a:defRPr>
            </a:pPr>
            <a:r>
              <a:t>Web Inspector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011680"/>
            <a:ext cx="4114800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4748B"/>
                </a:solidFill>
              </a:defRPr>
            </a:pPr>
            <a:r>
              <a:t>종합 점수</a:t>
            </a:r>
          </a:p>
        </p:txBody>
      </p:sp>
      <p:sp>
        <p:nvSpPr>
          <p:cNvPr id="7" name="Donut 6"/>
          <p:cNvSpPr/>
          <p:nvPr/>
        </p:nvSpPr>
        <p:spPr>
          <a:xfrm>
            <a:off x="1645920" y="2651760"/>
            <a:ext cx="2011680" cy="2011680"/>
          </a:xfrm>
          <a:prstGeom prst="donu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45920" y="3200400"/>
            <a:ext cx="2011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76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5920" y="384048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4748B"/>
                </a:solidFill>
              </a:defRPr>
            </a:pPr>
            <a:r>
              <a:t>등급: 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46320" y="2011680"/>
            <a:ext cx="338328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2148840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64748B"/>
                </a:solidFill>
              </a:defRPr>
            </a:pPr>
            <a:r>
              <a:t>HTML/CSS 표준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246888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6A34A"/>
                </a:solidFill>
              </a:defRPr>
            </a:pPr>
            <a:r>
              <a:t>85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25146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000" b="1">
                <a:solidFill>
                  <a:srgbClr val="16A34A"/>
                </a:solidFill>
              </a:defRPr>
            </a:pPr>
            <a: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971800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4748B"/>
                </a:solidFill>
              </a:defRPr>
            </a:pPr>
            <a:r>
              <a:t>이슈 5건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2011680"/>
            <a:ext cx="338328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95360" y="2148840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64748B"/>
                </a:solidFill>
              </a:defRPr>
            </a:pPr>
            <a:r>
              <a:t>접근성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95360" y="246888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EA580C"/>
                </a:solidFill>
              </a:defRPr>
            </a:pPr>
            <a:r>
              <a:t>72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25146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000" b="1">
                <a:solidFill>
                  <a:srgbClr val="EA580C"/>
                </a:solidFill>
              </a:defRPr>
            </a:pPr>
            <a:r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0" y="2971800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4748B"/>
                </a:solidFill>
              </a:defRPr>
            </a:pPr>
            <a:r>
              <a:t>이슈 8건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46320" y="3566160"/>
            <a:ext cx="338328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0" y="3703320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64748B"/>
                </a:solidFill>
              </a:defRPr>
            </a:pPr>
            <a:r>
              <a:t>SEO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0" y="402336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EA580C"/>
                </a:solidFill>
              </a:defRPr>
            </a:pPr>
            <a:r>
              <a:t>68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2320" y="4069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000" b="1">
                <a:solidFill>
                  <a:srgbClr val="EA580C"/>
                </a:solidFill>
              </a:defRPr>
            </a:pPr>
            <a:r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0" y="4526280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4748B"/>
                </a:solidFill>
              </a:defRPr>
            </a:pPr>
            <a:r>
              <a:t>이슈 6건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12480" y="3566160"/>
            <a:ext cx="338328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595360" y="3703320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64748B"/>
                </a:solidFill>
              </a:defRPr>
            </a:pPr>
            <a:r>
              <a:t>성능/보안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95360" y="402336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6A34A"/>
                </a:solidFill>
              </a:defRPr>
            </a:pPr>
            <a:r>
              <a:t>78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98480" y="4069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000" b="1">
                <a:solidFill>
                  <a:srgbClr val="16A34A"/>
                </a:solidFill>
              </a:defRPr>
            </a:pPr>
            <a:r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95360" y="4526280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4748B"/>
                </a:solidFill>
              </a:defRPr>
            </a:pPr>
            <a:r>
              <a:t>이슈 4건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53035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4748B"/>
                </a:solidFill>
              </a:defRPr>
            </a:pPr>
            <a:r>
              <a:t>검사 일시: 2026-02-12 10:00  |  소요 시간: 35초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58000" y="5303520"/>
            <a:ext cx="13716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2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2263EB"/>
                </a:solidFill>
              </a:defRPr>
            </a:pPr>
            <a:r>
              <a:t>이슈 상세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412480" y="5303520"/>
            <a:ext cx="13716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2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2263EB"/>
                </a:solidFill>
              </a:defRPr>
            </a:pPr>
            <a:r>
              <a:t>PDF 리포트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966960" y="5303520"/>
            <a:ext cx="13716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2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2263EB"/>
                </a:solidFill>
              </a:defRPr>
            </a:pPr>
            <a:r>
              <a:t>JSON 내보내기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7200" y="5943600"/>
            <a:ext cx="1124712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defRPr sz="1200" b="0">
                <a:solidFill>
                  <a:srgbClr val="1E293B"/>
                </a:solidFill>
              </a:defRPr>
            </a:pPr>
            <a:r>
              <a:t>  Critical: 2    Major: 9    Minor: 8    Info: 4    |    총 23건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E293B"/>
                </a:solidFill>
              </a:defRPr>
            </a:pPr>
            <a:r>
              <a:t>P-004: 상세 이슈 페이지 (/inspections/{id}/issues)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1247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63EB"/>
                </a:solidFill>
              </a:defRPr>
            </a:pPr>
            <a:r>
              <a:t>Web Inspector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1124712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293B"/>
                </a:solidFill>
              </a:defRPr>
            </a:pPr>
            <a:r>
              <a:t>필터: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2011680"/>
            <a:ext cx="1188720" cy="365760"/>
          </a:xfrm>
          <a:prstGeom prst="roundRect">
            <a:avLst/>
          </a:prstGeom>
          <a:solidFill>
            <a:srgbClr val="2263EB"/>
          </a:solidFill>
          <a:ln w="12700">
            <a:solidFill>
              <a:srgbClr val="22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전체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17520" y="2011680"/>
            <a:ext cx="1188720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64748B"/>
                </a:solidFill>
              </a:defRPr>
            </a:pPr>
            <a:r>
              <a:t>HTML/CSS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011680"/>
            <a:ext cx="1188720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64748B"/>
                </a:solidFill>
              </a:defRPr>
            </a:pPr>
            <a:r>
              <a:t>접근성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60720" y="2011680"/>
            <a:ext cx="1188720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64748B"/>
                </a:solidFill>
              </a:defRPr>
            </a:pPr>
            <a:r>
              <a:t>SEO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32320" y="2011680"/>
            <a:ext cx="1188720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64748B"/>
                </a:solidFill>
              </a:defRPr>
            </a:pPr>
            <a:r>
              <a:t>성능/보안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0" y="2011680"/>
            <a:ext cx="548640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64748B"/>
                </a:solidFill>
              </a:defRPr>
            </a:pPr>
            <a:r>
              <a:t>전체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326880" y="2011680"/>
            <a:ext cx="548640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DC2626"/>
                </a:solidFill>
              </a:defRPr>
            </a:pPr>
            <a:r>
              <a:t>Cri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966960" y="2011680"/>
            <a:ext cx="548640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EA580C"/>
                </a:solidFill>
              </a:defRPr>
            </a:pPr>
            <a:r>
              <a:t>Maj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07040" y="2011680"/>
            <a:ext cx="548640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8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CA8300"/>
                </a:solidFill>
              </a:defRPr>
            </a:pPr>
            <a:r>
              <a:t>Min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247120" y="2011680"/>
            <a:ext cx="548640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800" b="0">
                <a:solidFill>
                  <a:srgbClr val="64748B"/>
                </a:solidFill>
              </a:defRPr>
            </a:pPr>
            <a:r>
              <a:t>Inf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2834640"/>
            <a:ext cx="1124712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0080" y="2971800"/>
            <a:ext cx="822960" cy="320040"/>
          </a:xfrm>
          <a:prstGeom prst="round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Critical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54480" y="297180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1E293B"/>
                </a:solidFill>
              </a:defRPr>
            </a:pPr>
            <a:r>
              <a:t>H-07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297180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1E293B"/>
                </a:solidFill>
              </a:defRPr>
            </a:pPr>
            <a:r>
              <a:t>중복 ID 발견: 'main-content'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333756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4748B"/>
                </a:solidFill>
              </a:defRPr>
            </a:pPr>
            <a:r>
              <a:t>요소: &lt;div id="main-content"&gt;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361188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263EB"/>
                </a:solidFill>
              </a:defRPr>
            </a:pPr>
            <a:r>
              <a:t>개선: 각 요소에 고유한 ID를 부여하세요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4069080"/>
            <a:ext cx="1124712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40080" y="4206240"/>
            <a:ext cx="822960" cy="320040"/>
          </a:xfrm>
          <a:prstGeom prst="round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Major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420624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1E293B"/>
                </a:solidFill>
              </a:defRPr>
            </a:pPr>
            <a:r>
              <a:t>A-02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86000" y="420624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1E293B"/>
                </a:solidFill>
              </a:defRPr>
            </a:pPr>
            <a:r>
              <a:t>텍스트-배경 색상 대비 부족 (2.3:1)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457200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4748B"/>
                </a:solidFill>
              </a:defRPr>
            </a:pPr>
            <a:r>
              <a:t>요소: &lt;p class="light-text"&gt;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" y="48463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263EB"/>
                </a:solidFill>
              </a:defRPr>
            </a:pPr>
            <a:r>
              <a:t>개선: 대비율 4.5:1 이상으로 조정하세요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" y="5303520"/>
            <a:ext cx="1124712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40080" y="5440680"/>
            <a:ext cx="822960" cy="320040"/>
          </a:xfrm>
          <a:prstGeom prst="round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Major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54480" y="544068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1E293B"/>
                </a:solidFill>
              </a:defRPr>
            </a:pPr>
            <a:r>
              <a:t>S-04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86000" y="544068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1E293B"/>
                </a:solidFill>
              </a:defRPr>
            </a:pPr>
            <a:r>
              <a:t>Open Graph 태그 누락: og:image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0" y="608076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263EB"/>
                </a:solidFill>
              </a:defRPr>
            </a:pPr>
            <a:r>
              <a:t>개선: &lt;meta property="og:image"&gt; 추가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E293B"/>
                </a:solidFill>
              </a:defRPr>
            </a:pPr>
            <a:r>
              <a:t>P-005: 검사 이력 페이지 (/history)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1247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63EB"/>
                </a:solidFill>
              </a:defRPr>
            </a:pPr>
            <a:r>
              <a:t>Web Inspector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1124712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36576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defRPr sz="1200" b="0">
                <a:solidFill>
                  <a:srgbClr val="64748B"/>
                </a:solidFill>
              </a:defRPr>
            </a:pPr>
            <a:r>
              <a:t>  URL 검색...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2011680"/>
            <a:ext cx="1097280" cy="457200"/>
          </a:xfrm>
          <a:prstGeom prst="roundRect">
            <a:avLst/>
          </a:prstGeom>
          <a:solidFill>
            <a:srgbClr val="22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검색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2834640"/>
          <a:ext cx="1124712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286000"/>
                <a:gridCol w="1371600"/>
                <a:gridCol w="1371600"/>
                <a:gridCol w="1371600"/>
                <a:gridCol w="1645920"/>
              </a:tblGrid>
              <a:tr h="5334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URL</a:t>
                      </a:r>
                    </a:p>
                  </a:txBody>
                  <a:tcPr>
                    <a:solidFill>
                      <a:srgbClr val="226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검사 일시</a:t>
                      </a:r>
                    </a:p>
                  </a:txBody>
                  <a:tcPr>
                    <a:solidFill>
                      <a:srgbClr val="226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종합 점수</a:t>
                      </a:r>
                    </a:p>
                  </a:txBody>
                  <a:tcPr>
                    <a:solidFill>
                      <a:srgbClr val="226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등급</a:t>
                      </a:r>
                    </a:p>
                  </a:txBody>
                  <a:tcPr>
                    <a:solidFill>
                      <a:srgbClr val="226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이슈 수</a:t>
                      </a:r>
                    </a:p>
                  </a:txBody>
                  <a:tcPr>
                    <a:solidFill>
                      <a:srgbClr val="226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액션</a:t>
                      </a:r>
                    </a:p>
                  </a:txBody>
                  <a:tcPr>
                    <a:solidFill>
                      <a:srgbClr val="2263EB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https://example1.com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2026-02-12 10:00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85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A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[보기] [트렌드]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https://example2.com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2026-02-11 14:30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72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[보기] [트렌드]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https://example1.com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2026-02-10 09:15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78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B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[보기] [트렌드]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https://example3.com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2026-02-09 16:45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65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[보기] [트렌드]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https://example2.com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2026-02-08 11:20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68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20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E293B"/>
                          </a:solidFill>
                        </a:defRPr>
                      </a:pPr>
                      <a:r>
                        <a:t>[보기] [트렌드]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657600" y="62179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2263EB"/>
                </a:solidFill>
              </a:defRPr>
            </a:pPr>
            <a:r>
              <a:t>&lt;  1  2  3  ...  10  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E293B"/>
                </a:solidFill>
              </a:defRPr>
            </a:pPr>
            <a:r>
              <a:t>P-006: 트렌드 비교 페이지 (/history/trend?url=...)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12471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63EB"/>
                </a:solidFill>
              </a:defRPr>
            </a:pPr>
            <a:r>
              <a:t>Web Inspector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0116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E293B"/>
                </a:solidFill>
              </a:defRPr>
            </a:pPr>
            <a:r>
              <a:t>트렌드: https://example.com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651760"/>
            <a:ext cx="11247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E293B"/>
                </a:solidFill>
              </a:defRPr>
            </a:pPr>
            <a:r>
              <a:t>점수 추이 차트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4748B"/>
                </a:solidFill>
              </a:defRPr>
            </a:pPr>
            <a:r>
              <a:t>100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4748B"/>
                </a:solidFill>
              </a:defRPr>
            </a:pPr>
            <a:r>
              <a:t>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02336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4748B"/>
                </a:solidFill>
              </a:defRPr>
            </a:pPr>
            <a:r>
              <a:t>60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43484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4748B"/>
                </a:solidFill>
              </a:defRPr>
            </a:pPr>
            <a:r>
              <a:t>40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84632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4748B"/>
                </a:solidFill>
              </a:defRPr>
            </a:pPr>
            <a:r>
              <a:t>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25780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4748B"/>
                </a:solidFill>
              </a:defRPr>
            </a:pPr>
            <a:r>
              <a:t>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0" y="2834640"/>
            <a:ext cx="274320" cy="182880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977640" y="274320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4748B"/>
                </a:solidFill>
              </a:defRPr>
            </a:pPr>
            <a:r>
              <a:t>종합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12080" y="2834640"/>
            <a:ext cx="274320" cy="182880"/>
          </a:xfrm>
          <a:prstGeom prst="rect">
            <a:avLst/>
          </a:prstGeom>
          <a:solidFill>
            <a:srgbClr val="22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532120" y="274320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4748B"/>
                </a:solidFill>
              </a:defRPr>
            </a:pPr>
            <a:r>
              <a:t>HTML/CSS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66560" y="2834640"/>
            <a:ext cx="274320" cy="18288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086600" y="274320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4748B"/>
                </a:solidFill>
              </a:defRPr>
            </a:pPr>
            <a:r>
              <a:t>접근성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21040" y="2834640"/>
            <a:ext cx="274320" cy="18288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41080" y="274320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4748B"/>
                </a:solidFill>
              </a:defRPr>
            </a:pPr>
            <a:r>
              <a:t>SEO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875520" y="2834640"/>
            <a:ext cx="274320" cy="18288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195560" y="274320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64748B"/>
                </a:solidFill>
              </a:defRPr>
            </a:pPr>
            <a:r>
              <a:t>성능/보안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548640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64748B"/>
                </a:solidFill>
              </a:defRPr>
            </a:pPr>
            <a:r>
              <a:t>02-01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08960" y="548640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64748B"/>
                </a:solidFill>
              </a:defRPr>
            </a:pPr>
            <a:r>
              <a:t>02-03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46320" y="548640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64748B"/>
                </a:solidFill>
              </a:defRPr>
            </a:pPr>
            <a:r>
              <a:t>02-05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79" y="548640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64748B"/>
                </a:solidFill>
              </a:defRPr>
            </a:pPr>
            <a:r>
              <a:t>02-07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21040" y="548640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64748B"/>
                </a:solidFill>
              </a:defRPr>
            </a:pPr>
            <a:r>
              <a:t>02-09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548640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64748B"/>
                </a:solidFill>
              </a:defRPr>
            </a:pPr>
            <a:r>
              <a:t>02-11</a:t>
            </a:r>
          </a:p>
        </p:txBody>
      </p:sp>
      <p:sp>
        <p:nvSpPr>
          <p:cNvPr id="30" name="Oval 29"/>
          <p:cNvSpPr/>
          <p:nvPr/>
        </p:nvSpPr>
        <p:spPr>
          <a:xfrm>
            <a:off x="1600200" y="4709160"/>
            <a:ext cx="91440" cy="91440"/>
          </a:xfrm>
          <a:prstGeom prst="ellipse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3337560" y="4343400"/>
            <a:ext cx="91440" cy="91440"/>
          </a:xfrm>
          <a:prstGeom prst="ellipse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074920" y="4069080"/>
            <a:ext cx="91440" cy="91440"/>
          </a:xfrm>
          <a:prstGeom prst="ellipse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812280" y="4434840"/>
            <a:ext cx="91440" cy="91440"/>
          </a:xfrm>
          <a:prstGeom prst="ellipse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549640" y="3794760"/>
            <a:ext cx="91440" cy="91440"/>
          </a:xfrm>
          <a:prstGeom prst="ellipse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287000" y="3520440"/>
            <a:ext cx="91440" cy="91440"/>
          </a:xfrm>
          <a:prstGeom prst="ellipse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60350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E293B"/>
                </a:solidFill>
              </a:defRPr>
            </a:pPr>
            <a:r>
              <a:t>최근 vs 이전 검사 비교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7200" y="6400800"/>
            <a:ext cx="5303520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defRPr sz="1000" b="0">
                <a:solidFill>
                  <a:srgbClr val="1E293B"/>
                </a:solidFill>
              </a:defRPr>
            </a:pPr>
            <a:r>
              <a:t>  종합: 78 -&gt; 82 (+4)  |  HTML/CSS: 80 -&gt; 85 (+5)  |  접근성: 65 -&gt; 72 (+7)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